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DG Jory" panose="020B0604020202020204" charset="-78"/>
      <p:regular r:id="rId44"/>
    </p:embeddedFont>
    <p:embeddedFont>
      <p:font typeface="DM Sans" panose="020B0604020202020204" charset="-18"/>
      <p:regular r:id="rId45"/>
    </p:embeddedFont>
    <p:embeddedFont>
      <p:font typeface="DM Sans Bold" panose="020B0604020202020204" charset="-18"/>
      <p:regular r:id="rId46"/>
    </p:embeddedFont>
    <p:embeddedFont>
      <p:font typeface="Luckiest Guy" panose="020B0604020202020204" charset="0"/>
      <p:regular r:id="rId47"/>
    </p:embeddedFont>
    <p:embeddedFont>
      <p:font typeface="Playwrite US Trad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1.png"/><Relationship Id="rId3" Type="http://schemas.openxmlformats.org/officeDocument/2006/relationships/image" Target="../media/image89.png"/><Relationship Id="rId7" Type="http://schemas.openxmlformats.org/officeDocument/2006/relationships/image" Target="../media/image4.png"/><Relationship Id="rId12" Type="http://schemas.openxmlformats.org/officeDocument/2006/relationships/image" Target="../media/image96.svg"/><Relationship Id="rId17" Type="http://schemas.openxmlformats.org/officeDocument/2006/relationships/image" Target="../media/image97.png"/><Relationship Id="rId2" Type="http://schemas.openxmlformats.org/officeDocument/2006/relationships/image" Target="../media/image88.jpeg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95.png"/><Relationship Id="rId5" Type="http://schemas.openxmlformats.org/officeDocument/2006/relationships/image" Target="../media/image91.png"/><Relationship Id="rId15" Type="http://schemas.openxmlformats.org/officeDocument/2006/relationships/image" Target="../media/image10.png"/><Relationship Id="rId10" Type="http://schemas.openxmlformats.org/officeDocument/2006/relationships/image" Target="../media/image94.svg"/><Relationship Id="rId4" Type="http://schemas.openxmlformats.org/officeDocument/2006/relationships/image" Target="../media/image90.svg"/><Relationship Id="rId9" Type="http://schemas.openxmlformats.org/officeDocument/2006/relationships/image" Target="../media/image93.png"/><Relationship Id="rId14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1.png"/><Relationship Id="rId3" Type="http://schemas.openxmlformats.org/officeDocument/2006/relationships/image" Target="../media/image89.png"/><Relationship Id="rId7" Type="http://schemas.openxmlformats.org/officeDocument/2006/relationships/image" Target="../media/image4.png"/><Relationship Id="rId12" Type="http://schemas.openxmlformats.org/officeDocument/2006/relationships/image" Target="../media/image96.svg"/><Relationship Id="rId2" Type="http://schemas.openxmlformats.org/officeDocument/2006/relationships/image" Target="../media/image88.jpeg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95.png"/><Relationship Id="rId5" Type="http://schemas.openxmlformats.org/officeDocument/2006/relationships/image" Target="../media/image91.png"/><Relationship Id="rId15" Type="http://schemas.openxmlformats.org/officeDocument/2006/relationships/image" Target="../media/image98.png"/><Relationship Id="rId10" Type="http://schemas.openxmlformats.org/officeDocument/2006/relationships/image" Target="../media/image94.svg"/><Relationship Id="rId4" Type="http://schemas.openxmlformats.org/officeDocument/2006/relationships/image" Target="../media/image90.svg"/><Relationship Id="rId9" Type="http://schemas.openxmlformats.org/officeDocument/2006/relationships/image" Target="../media/image93.png"/><Relationship Id="rId1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07.png"/><Relationship Id="rId3" Type="http://schemas.openxmlformats.org/officeDocument/2006/relationships/image" Target="../media/image101.svg"/><Relationship Id="rId7" Type="http://schemas.openxmlformats.org/officeDocument/2006/relationships/image" Target="../media/image42.svg"/><Relationship Id="rId12" Type="http://schemas.openxmlformats.org/officeDocument/2006/relationships/image" Target="../media/image106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05.png"/><Relationship Id="rId5" Type="http://schemas.openxmlformats.org/officeDocument/2006/relationships/image" Target="../media/image103.svg"/><Relationship Id="rId10" Type="http://schemas.openxmlformats.org/officeDocument/2006/relationships/image" Target="../media/image104.png"/><Relationship Id="rId4" Type="http://schemas.openxmlformats.org/officeDocument/2006/relationships/image" Target="../media/image102.png"/><Relationship Id="rId9" Type="http://schemas.openxmlformats.org/officeDocument/2006/relationships/image" Target="../media/image56.svg"/><Relationship Id="rId14" Type="http://schemas.openxmlformats.org/officeDocument/2006/relationships/image" Target="../media/image10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01.svg"/><Relationship Id="rId7" Type="http://schemas.openxmlformats.org/officeDocument/2006/relationships/image" Target="../media/image103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11.png"/><Relationship Id="rId5" Type="http://schemas.openxmlformats.org/officeDocument/2006/relationships/image" Target="../media/image110.svg"/><Relationship Id="rId10" Type="http://schemas.openxmlformats.org/officeDocument/2006/relationships/image" Target="../media/image104.png"/><Relationship Id="rId4" Type="http://schemas.openxmlformats.org/officeDocument/2006/relationships/image" Target="../media/image109.png"/><Relationship Id="rId9" Type="http://schemas.openxmlformats.org/officeDocument/2006/relationships/image" Target="../media/image5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9.jpeg"/><Relationship Id="rId3" Type="http://schemas.openxmlformats.org/officeDocument/2006/relationships/image" Target="../media/image113.svg"/><Relationship Id="rId7" Type="http://schemas.openxmlformats.org/officeDocument/2006/relationships/image" Target="../media/image42.svg"/><Relationship Id="rId12" Type="http://schemas.openxmlformats.org/officeDocument/2006/relationships/image" Target="../media/image118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17.png"/><Relationship Id="rId5" Type="http://schemas.openxmlformats.org/officeDocument/2006/relationships/image" Target="../media/image115.svg"/><Relationship Id="rId10" Type="http://schemas.openxmlformats.org/officeDocument/2006/relationships/image" Target="../media/image116.jpeg"/><Relationship Id="rId4" Type="http://schemas.openxmlformats.org/officeDocument/2006/relationships/image" Target="../media/image114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2.jpeg"/><Relationship Id="rId3" Type="http://schemas.openxmlformats.org/officeDocument/2006/relationships/image" Target="../media/image113.svg"/><Relationship Id="rId7" Type="http://schemas.openxmlformats.org/officeDocument/2006/relationships/image" Target="../media/image42.svg"/><Relationship Id="rId12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21.jpeg"/><Relationship Id="rId5" Type="http://schemas.openxmlformats.org/officeDocument/2006/relationships/image" Target="../media/image115.svg"/><Relationship Id="rId10" Type="http://schemas.openxmlformats.org/officeDocument/2006/relationships/image" Target="../media/image120.jpeg"/><Relationship Id="rId4" Type="http://schemas.openxmlformats.org/officeDocument/2006/relationships/image" Target="../media/image114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5.jpeg"/><Relationship Id="rId3" Type="http://schemas.openxmlformats.org/officeDocument/2006/relationships/image" Target="../media/image113.svg"/><Relationship Id="rId7" Type="http://schemas.openxmlformats.org/officeDocument/2006/relationships/image" Target="../media/image42.svg"/><Relationship Id="rId12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24.jpeg"/><Relationship Id="rId5" Type="http://schemas.openxmlformats.org/officeDocument/2006/relationships/image" Target="../media/image115.svg"/><Relationship Id="rId10" Type="http://schemas.openxmlformats.org/officeDocument/2006/relationships/image" Target="../media/image123.jpeg"/><Relationship Id="rId4" Type="http://schemas.openxmlformats.org/officeDocument/2006/relationships/image" Target="../media/image114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8.jpeg"/><Relationship Id="rId3" Type="http://schemas.openxmlformats.org/officeDocument/2006/relationships/image" Target="../media/image113.svg"/><Relationship Id="rId7" Type="http://schemas.openxmlformats.org/officeDocument/2006/relationships/image" Target="../media/image42.svg"/><Relationship Id="rId12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27.jpeg"/><Relationship Id="rId5" Type="http://schemas.openxmlformats.org/officeDocument/2006/relationships/image" Target="../media/image115.svg"/><Relationship Id="rId10" Type="http://schemas.openxmlformats.org/officeDocument/2006/relationships/image" Target="../media/image126.jpeg"/><Relationship Id="rId4" Type="http://schemas.openxmlformats.org/officeDocument/2006/relationships/image" Target="../media/image114.png"/><Relationship Id="rId9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7.png"/><Relationship Id="rId3" Type="http://schemas.openxmlformats.org/officeDocument/2006/relationships/image" Target="../media/image113.svg"/><Relationship Id="rId7" Type="http://schemas.openxmlformats.org/officeDocument/2006/relationships/image" Target="../media/image42.svg"/><Relationship Id="rId12" Type="http://schemas.openxmlformats.org/officeDocument/2006/relationships/image" Target="../media/image131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30.jpeg"/><Relationship Id="rId5" Type="http://schemas.openxmlformats.org/officeDocument/2006/relationships/image" Target="../media/image115.svg"/><Relationship Id="rId10" Type="http://schemas.openxmlformats.org/officeDocument/2006/relationships/image" Target="../media/image129.jpeg"/><Relationship Id="rId4" Type="http://schemas.openxmlformats.org/officeDocument/2006/relationships/image" Target="../media/image114.png"/><Relationship Id="rId9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4.jpeg"/><Relationship Id="rId3" Type="http://schemas.openxmlformats.org/officeDocument/2006/relationships/image" Target="../media/image113.svg"/><Relationship Id="rId7" Type="http://schemas.openxmlformats.org/officeDocument/2006/relationships/image" Target="../media/image42.svg"/><Relationship Id="rId12" Type="http://schemas.openxmlformats.org/officeDocument/2006/relationships/image" Target="../media/image13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132.jpeg"/><Relationship Id="rId5" Type="http://schemas.openxmlformats.org/officeDocument/2006/relationships/image" Target="../media/image115.svg"/><Relationship Id="rId10" Type="http://schemas.openxmlformats.org/officeDocument/2006/relationships/image" Target="../media/image117.png"/><Relationship Id="rId4" Type="http://schemas.openxmlformats.org/officeDocument/2006/relationships/image" Target="../media/image114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sv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41.png"/><Relationship Id="rId3" Type="http://schemas.openxmlformats.org/officeDocument/2006/relationships/image" Target="../media/image113.svg"/><Relationship Id="rId7" Type="http://schemas.openxmlformats.org/officeDocument/2006/relationships/image" Target="../media/image136.svg"/><Relationship Id="rId12" Type="http://schemas.openxmlformats.org/officeDocument/2006/relationships/image" Target="../media/image141.jpeg"/><Relationship Id="rId17" Type="http://schemas.openxmlformats.org/officeDocument/2006/relationships/image" Target="../media/image117.png"/><Relationship Id="rId2" Type="http://schemas.openxmlformats.org/officeDocument/2006/relationships/image" Target="../media/image112.png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11" Type="http://schemas.openxmlformats.org/officeDocument/2006/relationships/image" Target="../media/image140.svg"/><Relationship Id="rId5" Type="http://schemas.openxmlformats.org/officeDocument/2006/relationships/image" Target="../media/image115.svg"/><Relationship Id="rId15" Type="http://schemas.openxmlformats.org/officeDocument/2006/relationships/image" Target="../media/image10.png"/><Relationship Id="rId10" Type="http://schemas.openxmlformats.org/officeDocument/2006/relationships/image" Target="../media/image139.png"/><Relationship Id="rId4" Type="http://schemas.openxmlformats.org/officeDocument/2006/relationships/image" Target="../media/image114.png"/><Relationship Id="rId9" Type="http://schemas.openxmlformats.org/officeDocument/2006/relationships/image" Target="../media/image138.svg"/><Relationship Id="rId14" Type="http://schemas.openxmlformats.org/officeDocument/2006/relationships/image" Target="../media/image4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44.svg"/><Relationship Id="rId3" Type="http://schemas.openxmlformats.org/officeDocument/2006/relationships/image" Target="../media/image46.svg"/><Relationship Id="rId7" Type="http://schemas.openxmlformats.org/officeDocument/2006/relationships/image" Target="../media/image52.svg"/><Relationship Id="rId12" Type="http://schemas.openxmlformats.org/officeDocument/2006/relationships/image" Target="../media/image1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8.png"/><Relationship Id="rId5" Type="http://schemas.openxmlformats.org/officeDocument/2006/relationships/image" Target="../media/image50.svg"/><Relationship Id="rId15" Type="http://schemas.openxmlformats.org/officeDocument/2006/relationships/image" Target="../media/image146.svg"/><Relationship Id="rId10" Type="http://schemas.openxmlformats.org/officeDocument/2006/relationships/image" Target="../media/image56.svg"/><Relationship Id="rId4" Type="http://schemas.openxmlformats.org/officeDocument/2006/relationships/image" Target="../media/image49.png"/><Relationship Id="rId9" Type="http://schemas.openxmlformats.org/officeDocument/2006/relationships/image" Target="../media/image55.png"/><Relationship Id="rId14" Type="http://schemas.openxmlformats.org/officeDocument/2006/relationships/image" Target="../media/image1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58.png"/><Relationship Id="rId18" Type="http://schemas.openxmlformats.org/officeDocument/2006/relationships/image" Target="../media/image11.svg"/><Relationship Id="rId3" Type="http://schemas.openxmlformats.org/officeDocument/2006/relationships/image" Target="../media/image148.svg"/><Relationship Id="rId7" Type="http://schemas.openxmlformats.org/officeDocument/2006/relationships/image" Target="../media/image152.png"/><Relationship Id="rId12" Type="http://schemas.openxmlformats.org/officeDocument/2006/relationships/image" Target="../media/image157.svg"/><Relationship Id="rId17" Type="http://schemas.openxmlformats.org/officeDocument/2006/relationships/image" Target="../media/image10.png"/><Relationship Id="rId2" Type="http://schemas.openxmlformats.org/officeDocument/2006/relationships/image" Target="../media/image147.png"/><Relationship Id="rId16" Type="http://schemas.openxmlformats.org/officeDocument/2006/relationships/image" Target="../media/image161.svg"/><Relationship Id="rId20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sv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10" Type="http://schemas.openxmlformats.org/officeDocument/2006/relationships/image" Target="../media/image155.svg"/><Relationship Id="rId19" Type="http://schemas.openxmlformats.org/officeDocument/2006/relationships/image" Target="../media/image162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15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166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65.jpeg"/><Relationship Id="rId5" Type="http://schemas.openxmlformats.org/officeDocument/2006/relationships/image" Target="../media/image83.svg"/><Relationship Id="rId10" Type="http://schemas.openxmlformats.org/officeDocument/2006/relationships/image" Target="../media/image164.jpeg"/><Relationship Id="rId4" Type="http://schemas.openxmlformats.org/officeDocument/2006/relationships/image" Target="../media/image82.png"/><Relationship Id="rId9" Type="http://schemas.openxmlformats.org/officeDocument/2006/relationships/image" Target="../media/image1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81.svg"/><Relationship Id="rId7" Type="http://schemas.openxmlformats.org/officeDocument/2006/relationships/image" Target="../media/image11.svg"/><Relationship Id="rId12" Type="http://schemas.openxmlformats.org/officeDocument/2006/relationships/image" Target="../media/image85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84.png"/><Relationship Id="rId5" Type="http://schemas.openxmlformats.org/officeDocument/2006/relationships/image" Target="../media/image83.svg"/><Relationship Id="rId10" Type="http://schemas.openxmlformats.org/officeDocument/2006/relationships/image" Target="../media/image169.jpeg"/><Relationship Id="rId4" Type="http://schemas.openxmlformats.org/officeDocument/2006/relationships/image" Target="../media/image82.png"/><Relationship Id="rId9" Type="http://schemas.openxmlformats.org/officeDocument/2006/relationships/image" Target="../media/image16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81.svg"/><Relationship Id="rId7" Type="http://schemas.openxmlformats.org/officeDocument/2006/relationships/image" Target="../media/image11.svg"/><Relationship Id="rId12" Type="http://schemas.openxmlformats.org/officeDocument/2006/relationships/image" Target="../media/image172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1.jpeg"/><Relationship Id="rId5" Type="http://schemas.openxmlformats.org/officeDocument/2006/relationships/image" Target="../media/image83.svg"/><Relationship Id="rId10" Type="http://schemas.openxmlformats.org/officeDocument/2006/relationships/image" Target="../media/image85.svg"/><Relationship Id="rId4" Type="http://schemas.openxmlformats.org/officeDocument/2006/relationships/image" Target="../media/image82.pn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17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74.jpeg"/><Relationship Id="rId5" Type="http://schemas.openxmlformats.org/officeDocument/2006/relationships/image" Target="../media/image83.svg"/><Relationship Id="rId10" Type="http://schemas.openxmlformats.org/officeDocument/2006/relationships/image" Target="../media/image173.jpeg"/><Relationship Id="rId4" Type="http://schemas.openxmlformats.org/officeDocument/2006/relationships/image" Target="../media/image82.png"/><Relationship Id="rId9" Type="http://schemas.openxmlformats.org/officeDocument/2006/relationships/image" Target="../media/image1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178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77.jpeg"/><Relationship Id="rId5" Type="http://schemas.openxmlformats.org/officeDocument/2006/relationships/image" Target="../media/image83.svg"/><Relationship Id="rId10" Type="http://schemas.openxmlformats.org/officeDocument/2006/relationships/image" Target="../media/image176.jpeg"/><Relationship Id="rId4" Type="http://schemas.openxmlformats.org/officeDocument/2006/relationships/image" Target="../media/image82.png"/><Relationship Id="rId9" Type="http://schemas.openxmlformats.org/officeDocument/2006/relationships/image" Target="../media/image1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81.svg"/><Relationship Id="rId7" Type="http://schemas.openxmlformats.org/officeDocument/2006/relationships/image" Target="../media/image1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5.svg"/><Relationship Id="rId4" Type="http://schemas.openxmlformats.org/officeDocument/2006/relationships/image" Target="../media/image84.png"/><Relationship Id="rId9" Type="http://schemas.openxmlformats.org/officeDocument/2006/relationships/image" Target="../media/image18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183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82.jpeg"/><Relationship Id="rId5" Type="http://schemas.openxmlformats.org/officeDocument/2006/relationships/image" Target="../media/image83.svg"/><Relationship Id="rId10" Type="http://schemas.openxmlformats.org/officeDocument/2006/relationships/image" Target="../media/image181.jpeg"/><Relationship Id="rId4" Type="http://schemas.openxmlformats.org/officeDocument/2006/relationships/image" Target="../media/image82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sv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186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85.jpeg"/><Relationship Id="rId5" Type="http://schemas.openxmlformats.org/officeDocument/2006/relationships/image" Target="../media/image83.svg"/><Relationship Id="rId10" Type="http://schemas.openxmlformats.org/officeDocument/2006/relationships/image" Target="../media/image184.jpeg"/><Relationship Id="rId4" Type="http://schemas.openxmlformats.org/officeDocument/2006/relationships/image" Target="../media/image82.png"/><Relationship Id="rId9" Type="http://schemas.openxmlformats.org/officeDocument/2006/relationships/image" Target="../media/image1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0.jpe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12" Type="http://schemas.openxmlformats.org/officeDocument/2006/relationships/image" Target="../media/image189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88.jpeg"/><Relationship Id="rId5" Type="http://schemas.openxmlformats.org/officeDocument/2006/relationships/image" Target="../media/image83.svg"/><Relationship Id="rId10" Type="http://schemas.openxmlformats.org/officeDocument/2006/relationships/image" Target="../media/image187.jpeg"/><Relationship Id="rId4" Type="http://schemas.openxmlformats.org/officeDocument/2006/relationships/image" Target="../media/image82.png"/><Relationship Id="rId9" Type="http://schemas.openxmlformats.org/officeDocument/2006/relationships/image" Target="../media/image1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4.png"/><Relationship Id="rId11" Type="http://schemas.openxmlformats.org/officeDocument/2006/relationships/image" Target="../media/image192.jpeg"/><Relationship Id="rId5" Type="http://schemas.openxmlformats.org/officeDocument/2006/relationships/image" Target="../media/image81.svg"/><Relationship Id="rId10" Type="http://schemas.openxmlformats.org/officeDocument/2006/relationships/image" Target="../media/image191.jpeg"/><Relationship Id="rId4" Type="http://schemas.openxmlformats.org/officeDocument/2006/relationships/image" Target="../media/image80.png"/><Relationship Id="rId9" Type="http://schemas.openxmlformats.org/officeDocument/2006/relationships/image" Target="../media/image1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197.png"/><Relationship Id="rId3" Type="http://schemas.openxmlformats.org/officeDocument/2006/relationships/image" Target="../media/image32.svg"/><Relationship Id="rId7" Type="http://schemas.openxmlformats.org/officeDocument/2006/relationships/image" Target="../media/image39.png"/><Relationship Id="rId12" Type="http://schemas.openxmlformats.org/officeDocument/2006/relationships/image" Target="../media/image19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svg"/><Relationship Id="rId11" Type="http://schemas.openxmlformats.org/officeDocument/2006/relationships/image" Target="../media/image195.png"/><Relationship Id="rId5" Type="http://schemas.openxmlformats.org/officeDocument/2006/relationships/image" Target="../media/image193.png"/><Relationship Id="rId10" Type="http://schemas.openxmlformats.org/officeDocument/2006/relationships/image" Target="../media/image42.svg"/><Relationship Id="rId4" Type="http://schemas.openxmlformats.org/officeDocument/2006/relationships/image" Target="../media/image33.png"/><Relationship Id="rId9" Type="http://schemas.openxmlformats.org/officeDocument/2006/relationships/image" Target="../media/image41.png"/><Relationship Id="rId14" Type="http://schemas.openxmlformats.org/officeDocument/2006/relationships/image" Target="../media/image19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99.png"/><Relationship Id="rId3" Type="http://schemas.openxmlformats.org/officeDocument/2006/relationships/image" Target="../media/image18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99.png"/><Relationship Id="rId3" Type="http://schemas.openxmlformats.org/officeDocument/2006/relationships/image" Target="../media/image18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42.svg"/><Relationship Id="rId3" Type="http://schemas.openxmlformats.org/officeDocument/2006/relationships/image" Target="../media/image90.svg"/><Relationship Id="rId7" Type="http://schemas.openxmlformats.org/officeDocument/2006/relationships/image" Target="../media/image5.svg"/><Relationship Id="rId12" Type="http://schemas.openxmlformats.org/officeDocument/2006/relationships/image" Target="../media/image41.png"/><Relationship Id="rId2" Type="http://schemas.openxmlformats.org/officeDocument/2006/relationships/image" Target="../media/image89.png"/><Relationship Id="rId16" Type="http://schemas.openxmlformats.org/officeDocument/2006/relationships/image" Target="../media/image2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6.svg"/><Relationship Id="rId5" Type="http://schemas.openxmlformats.org/officeDocument/2006/relationships/image" Target="../media/image92.svg"/><Relationship Id="rId15" Type="http://schemas.openxmlformats.org/officeDocument/2006/relationships/image" Target="../media/image11.svg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image" Target="../media/image94.svg"/><Relationship Id="rId1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58.png"/><Relationship Id="rId18" Type="http://schemas.openxmlformats.org/officeDocument/2006/relationships/image" Target="../media/image11.svg"/><Relationship Id="rId3" Type="http://schemas.openxmlformats.org/officeDocument/2006/relationships/image" Target="../media/image148.svg"/><Relationship Id="rId7" Type="http://schemas.openxmlformats.org/officeDocument/2006/relationships/image" Target="../media/image152.png"/><Relationship Id="rId12" Type="http://schemas.openxmlformats.org/officeDocument/2006/relationships/image" Target="../media/image157.svg"/><Relationship Id="rId17" Type="http://schemas.openxmlformats.org/officeDocument/2006/relationships/image" Target="../media/image10.png"/><Relationship Id="rId2" Type="http://schemas.openxmlformats.org/officeDocument/2006/relationships/image" Target="../media/image147.png"/><Relationship Id="rId16" Type="http://schemas.openxmlformats.org/officeDocument/2006/relationships/image" Target="../media/image161.svg"/><Relationship Id="rId20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sv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10" Type="http://schemas.openxmlformats.org/officeDocument/2006/relationships/image" Target="../media/image155.svg"/><Relationship Id="rId19" Type="http://schemas.openxmlformats.org/officeDocument/2006/relationships/image" Target="../media/image162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159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59.jpe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19" Type="http://schemas.openxmlformats.org/officeDocument/2006/relationships/image" Target="../media/image60.jpe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62.jpe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19" Type="http://schemas.openxmlformats.org/officeDocument/2006/relationships/image" Target="../media/image63.jpe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27.sv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12" Type="http://schemas.openxmlformats.org/officeDocument/2006/relationships/image" Target="../media/image26.png"/><Relationship Id="rId2" Type="http://schemas.openxmlformats.org/officeDocument/2006/relationships/image" Target="../media/image65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56.sv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7.jpe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12" Type="http://schemas.openxmlformats.org/officeDocument/2006/relationships/image" Target="../media/image76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56.svg"/><Relationship Id="rId5" Type="http://schemas.openxmlformats.org/officeDocument/2006/relationships/image" Target="../media/image72.svg"/><Relationship Id="rId15" Type="http://schemas.openxmlformats.org/officeDocument/2006/relationships/image" Target="../media/image79.png"/><Relationship Id="rId10" Type="http://schemas.openxmlformats.org/officeDocument/2006/relationships/image" Target="../media/image55.png"/><Relationship Id="rId4" Type="http://schemas.openxmlformats.org/officeDocument/2006/relationships/image" Target="../media/image71.png"/><Relationship Id="rId9" Type="http://schemas.openxmlformats.org/officeDocument/2006/relationships/image" Target="../media/image27.svg"/><Relationship Id="rId1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7.svg"/><Relationship Id="rId5" Type="http://schemas.openxmlformats.org/officeDocument/2006/relationships/image" Target="../media/image83.svg"/><Relationship Id="rId10" Type="http://schemas.openxmlformats.org/officeDocument/2006/relationships/image" Target="../media/image86.png"/><Relationship Id="rId4" Type="http://schemas.openxmlformats.org/officeDocument/2006/relationships/image" Target="../media/image82.png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7.svg"/><Relationship Id="rId5" Type="http://schemas.openxmlformats.org/officeDocument/2006/relationships/image" Target="../media/image83.svg"/><Relationship Id="rId10" Type="http://schemas.openxmlformats.org/officeDocument/2006/relationships/image" Target="../media/image86.png"/><Relationship Id="rId4" Type="http://schemas.openxmlformats.org/officeDocument/2006/relationships/image" Target="../media/image82.png"/><Relationship Id="rId9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7580" y="1028700"/>
            <a:ext cx="15712840" cy="8229600"/>
          </a:xfrm>
          <a:custGeom>
            <a:avLst/>
            <a:gdLst/>
            <a:ahLst/>
            <a:cxnLst/>
            <a:rect l="l" t="t" r="r" b="b"/>
            <a:pathLst>
              <a:path w="15712840" h="8229600">
                <a:moveTo>
                  <a:pt x="0" y="0"/>
                </a:moveTo>
                <a:lnTo>
                  <a:pt x="15712840" y="0"/>
                </a:lnTo>
                <a:lnTo>
                  <a:pt x="157128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6198">
            <a:off x="1727738" y="5861276"/>
            <a:ext cx="915986" cy="2039646"/>
          </a:xfrm>
          <a:custGeom>
            <a:avLst/>
            <a:gdLst/>
            <a:ahLst/>
            <a:cxnLst/>
            <a:rect l="l" t="t" r="r" b="b"/>
            <a:pathLst>
              <a:path w="915986" h="2039646">
                <a:moveTo>
                  <a:pt x="0" y="0"/>
                </a:moveTo>
                <a:lnTo>
                  <a:pt x="915986" y="0"/>
                </a:lnTo>
                <a:lnTo>
                  <a:pt x="915986" y="2039646"/>
                </a:lnTo>
                <a:lnTo>
                  <a:pt x="0" y="20396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23993">
            <a:off x="15319776" y="2913561"/>
            <a:ext cx="1640282" cy="1628352"/>
          </a:xfrm>
          <a:custGeom>
            <a:avLst/>
            <a:gdLst/>
            <a:ahLst/>
            <a:cxnLst/>
            <a:rect l="l" t="t" r="r" b="b"/>
            <a:pathLst>
              <a:path w="1640282" h="1628352">
                <a:moveTo>
                  <a:pt x="0" y="0"/>
                </a:moveTo>
                <a:lnTo>
                  <a:pt x="1640282" y="0"/>
                </a:lnTo>
                <a:lnTo>
                  <a:pt x="1640282" y="1628352"/>
                </a:lnTo>
                <a:lnTo>
                  <a:pt x="0" y="1628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23316">
            <a:off x="15062778" y="8493506"/>
            <a:ext cx="4004034" cy="2067537"/>
          </a:xfrm>
          <a:custGeom>
            <a:avLst/>
            <a:gdLst/>
            <a:ahLst/>
            <a:cxnLst/>
            <a:rect l="l" t="t" r="r" b="b"/>
            <a:pathLst>
              <a:path w="4004034" h="2067537">
                <a:moveTo>
                  <a:pt x="0" y="0"/>
                </a:moveTo>
                <a:lnTo>
                  <a:pt x="4004034" y="0"/>
                </a:lnTo>
                <a:lnTo>
                  <a:pt x="4004034" y="2067538"/>
                </a:lnTo>
                <a:lnTo>
                  <a:pt x="0" y="20675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03717">
            <a:off x="10423567" y="7749524"/>
            <a:ext cx="1979947" cy="2729251"/>
          </a:xfrm>
          <a:custGeom>
            <a:avLst/>
            <a:gdLst/>
            <a:ahLst/>
            <a:cxnLst/>
            <a:rect l="l" t="t" r="r" b="b"/>
            <a:pathLst>
              <a:path w="1979947" h="2729251">
                <a:moveTo>
                  <a:pt x="0" y="0"/>
                </a:moveTo>
                <a:lnTo>
                  <a:pt x="1979948" y="0"/>
                </a:lnTo>
                <a:lnTo>
                  <a:pt x="1979948" y="2729250"/>
                </a:lnTo>
                <a:lnTo>
                  <a:pt x="0" y="27292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22475" y="3031127"/>
            <a:ext cx="6906467" cy="108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77"/>
              </a:lnSpc>
              <a:spcBef>
                <a:spcPct val="0"/>
              </a:spcBef>
            </a:pPr>
            <a:r>
              <a:rPr lang="en-US" sz="6340">
                <a:solidFill>
                  <a:srgbClr val="4A71F6"/>
                </a:solidFill>
                <a:latin typeface="Playwrite US Trad"/>
                <a:ea typeface="Playwrite US Trad"/>
                <a:cs typeface="Playwrite US Trad"/>
                <a:sym typeface="Playwrite US Trad"/>
              </a:rPr>
              <a:t>Witajcie!</a:t>
            </a:r>
          </a:p>
        </p:txBody>
      </p:sp>
      <p:sp>
        <p:nvSpPr>
          <p:cNvPr id="8" name="Freeform 8"/>
          <p:cNvSpPr/>
          <p:nvPr/>
        </p:nvSpPr>
        <p:spPr>
          <a:xfrm rot="-889329" flipH="1">
            <a:off x="-341896" y="8466295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1" y="0"/>
                </a:moveTo>
                <a:lnTo>
                  <a:pt x="0" y="0"/>
                </a:lnTo>
                <a:lnTo>
                  <a:pt x="0" y="1242212"/>
                </a:lnTo>
                <a:lnTo>
                  <a:pt x="2786151" y="1242212"/>
                </a:lnTo>
                <a:lnTo>
                  <a:pt x="278615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9329">
            <a:off x="11659653" y="2533846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0" y="0"/>
                </a:moveTo>
                <a:lnTo>
                  <a:pt x="2786151" y="0"/>
                </a:lnTo>
                <a:lnTo>
                  <a:pt x="2786151" y="1242212"/>
                </a:lnTo>
                <a:lnTo>
                  <a:pt x="0" y="12422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13552">
            <a:off x="4081895" y="2728707"/>
            <a:ext cx="1301807" cy="1482389"/>
          </a:xfrm>
          <a:custGeom>
            <a:avLst/>
            <a:gdLst/>
            <a:ahLst/>
            <a:cxnLst/>
            <a:rect l="l" t="t" r="r" b="b"/>
            <a:pathLst>
              <a:path w="1301807" h="1482389">
                <a:moveTo>
                  <a:pt x="0" y="0"/>
                </a:moveTo>
                <a:lnTo>
                  <a:pt x="1301808" y="0"/>
                </a:lnTo>
                <a:lnTo>
                  <a:pt x="1301808" y="1482390"/>
                </a:lnTo>
                <a:lnTo>
                  <a:pt x="0" y="14823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4250781">
            <a:off x="16428095" y="5414055"/>
            <a:ext cx="1662411" cy="2935825"/>
          </a:xfrm>
          <a:custGeom>
            <a:avLst/>
            <a:gdLst/>
            <a:ahLst/>
            <a:cxnLst/>
            <a:rect l="l" t="t" r="r" b="b"/>
            <a:pathLst>
              <a:path w="1662411" h="2935825">
                <a:moveTo>
                  <a:pt x="0" y="0"/>
                </a:moveTo>
                <a:lnTo>
                  <a:pt x="1662410" y="0"/>
                </a:lnTo>
                <a:lnTo>
                  <a:pt x="1662410" y="2935825"/>
                </a:lnTo>
                <a:lnTo>
                  <a:pt x="0" y="29358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342705" y="7021071"/>
            <a:ext cx="2780187" cy="2255427"/>
          </a:xfrm>
          <a:custGeom>
            <a:avLst/>
            <a:gdLst/>
            <a:ahLst/>
            <a:cxnLst/>
            <a:rect l="l" t="t" r="r" b="b"/>
            <a:pathLst>
              <a:path w="2780187" h="2255427">
                <a:moveTo>
                  <a:pt x="0" y="0"/>
                </a:moveTo>
                <a:lnTo>
                  <a:pt x="2780188" y="0"/>
                </a:lnTo>
                <a:lnTo>
                  <a:pt x="2780188" y="2255427"/>
                </a:lnTo>
                <a:lnTo>
                  <a:pt x="0" y="2255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8722" y="210928"/>
            <a:ext cx="3673790" cy="3666500"/>
          </a:xfrm>
          <a:custGeom>
            <a:avLst/>
            <a:gdLst/>
            <a:ahLst/>
            <a:cxnLst/>
            <a:rect l="l" t="t" r="r" b="b"/>
            <a:pathLst>
              <a:path w="3673790" h="3666500">
                <a:moveTo>
                  <a:pt x="0" y="0"/>
                </a:moveTo>
                <a:lnTo>
                  <a:pt x="3673790" y="0"/>
                </a:lnTo>
                <a:lnTo>
                  <a:pt x="3673790" y="3666501"/>
                </a:lnTo>
                <a:lnTo>
                  <a:pt x="0" y="366650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956135" y="4609301"/>
            <a:ext cx="14242486" cy="1271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</a:pPr>
            <a:r>
              <a:rPr lang="en-US" sz="4323">
                <a:solidFill>
                  <a:srgbClr val="4A71F6"/>
                </a:solidFill>
                <a:latin typeface="Luckiest Guy"/>
                <a:ea typeface="Luckiest Guy"/>
                <a:cs typeface="Luckiest Guy"/>
                <a:sym typeface="Luckiest Guy"/>
              </a:rPr>
              <a:t>PRZEDSZKOLE SAMORZĄDOWE ,,SŁONECZKO’’ W ROSNÓWKU </a:t>
            </a:r>
          </a:p>
          <a:p>
            <a:pPr marL="0" lvl="0" indent="0" algn="ctr">
              <a:lnSpc>
                <a:spcPts val="4972"/>
              </a:lnSpc>
              <a:spcBef>
                <a:spcPct val="0"/>
              </a:spcBef>
            </a:pPr>
            <a:r>
              <a:rPr lang="en-US" sz="4323">
                <a:solidFill>
                  <a:srgbClr val="4A71F6"/>
                </a:solidFill>
                <a:latin typeface="Luckiest Guy"/>
                <a:ea typeface="Luckiest Guy"/>
                <a:cs typeface="Luckiest Guy"/>
                <a:sym typeface="Luckiest Guy"/>
              </a:rPr>
              <a:t>I ODDZIAŁ ZEWNĘTRZNY W SZRENIAWIE​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42045" y="6117316"/>
            <a:ext cx="5604484" cy="90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  <a:spcBef>
                <a:spcPct val="0"/>
              </a:spcBef>
            </a:pPr>
            <a:r>
              <a:rPr lang="en-US" sz="3872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Informacje dla Rodziców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090347" y="4824972"/>
            <a:ext cx="107305" cy="646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2"/>
              </a:lnSpc>
              <a:spcBef>
                <a:spcPct val="0"/>
              </a:spcBef>
            </a:pPr>
            <a:r>
              <a:rPr lang="en-US" sz="4323">
                <a:solidFill>
                  <a:srgbClr val="4A71F6"/>
                </a:solidFill>
                <a:latin typeface="Luckiest Guy"/>
                <a:ea typeface="Luckiest Guy"/>
                <a:cs typeface="Luckiest Guy"/>
                <a:sym typeface="Luckiest Guy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87650" y="-2453803"/>
            <a:ext cx="5973930" cy="7243296"/>
            <a:chOff x="-11430" y="-43180"/>
            <a:chExt cx="4028440" cy="48844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8440" cy="4884420"/>
            </a:xfrm>
            <a:custGeom>
              <a:avLst/>
              <a:gdLst/>
              <a:ahLst/>
              <a:cxnLst/>
              <a:rect l="l" t="t" r="r" b="b"/>
              <a:pathLst>
                <a:path w="4028440" h="4884420">
                  <a:moveTo>
                    <a:pt x="2239010" y="48260"/>
                  </a:moveTo>
                  <a:cubicBezTo>
                    <a:pt x="2241550" y="48260"/>
                    <a:pt x="2242820" y="48260"/>
                    <a:pt x="2245360" y="46990"/>
                  </a:cubicBezTo>
                  <a:cubicBezTo>
                    <a:pt x="2651760" y="0"/>
                    <a:pt x="2940050" y="330200"/>
                    <a:pt x="2861310" y="721360"/>
                  </a:cubicBezTo>
                  <a:cubicBezTo>
                    <a:pt x="2804160" y="1005840"/>
                    <a:pt x="2641600" y="1261110"/>
                    <a:pt x="2851150" y="1526540"/>
                  </a:cubicBezTo>
                  <a:cubicBezTo>
                    <a:pt x="2945130" y="1644650"/>
                    <a:pt x="3068320" y="1734820"/>
                    <a:pt x="3171190" y="1846580"/>
                  </a:cubicBezTo>
                  <a:cubicBezTo>
                    <a:pt x="3451860" y="2150110"/>
                    <a:pt x="3256280" y="2495550"/>
                    <a:pt x="3365500" y="2847340"/>
                  </a:cubicBezTo>
                  <a:cubicBezTo>
                    <a:pt x="3388360" y="2919730"/>
                    <a:pt x="3432810" y="2981960"/>
                    <a:pt x="3482340" y="3040380"/>
                  </a:cubicBezTo>
                  <a:cubicBezTo>
                    <a:pt x="3643630" y="3229610"/>
                    <a:pt x="3854450" y="3376930"/>
                    <a:pt x="3940810" y="3619500"/>
                  </a:cubicBezTo>
                  <a:cubicBezTo>
                    <a:pt x="4028440" y="3864610"/>
                    <a:pt x="3999230" y="4146550"/>
                    <a:pt x="3870960" y="4372610"/>
                  </a:cubicBezTo>
                  <a:cubicBezTo>
                    <a:pt x="3639820" y="4780280"/>
                    <a:pt x="3139440" y="4884420"/>
                    <a:pt x="2705100" y="4829810"/>
                  </a:cubicBezTo>
                  <a:cubicBezTo>
                    <a:pt x="2311400" y="4779010"/>
                    <a:pt x="1991360" y="4625340"/>
                    <a:pt x="1700530" y="4354830"/>
                  </a:cubicBezTo>
                  <a:cubicBezTo>
                    <a:pt x="1619250" y="4278630"/>
                    <a:pt x="1539240" y="4164330"/>
                    <a:pt x="1436370" y="4119880"/>
                  </a:cubicBezTo>
                  <a:cubicBezTo>
                    <a:pt x="1310640" y="4065270"/>
                    <a:pt x="1193800" y="4138930"/>
                    <a:pt x="1079500" y="4188460"/>
                  </a:cubicBezTo>
                  <a:cubicBezTo>
                    <a:pt x="429260" y="4470400"/>
                    <a:pt x="302260" y="3540760"/>
                    <a:pt x="372110" y="3115310"/>
                  </a:cubicBezTo>
                  <a:cubicBezTo>
                    <a:pt x="424180" y="2796540"/>
                    <a:pt x="398780" y="2505710"/>
                    <a:pt x="274320" y="2204720"/>
                  </a:cubicBezTo>
                  <a:cubicBezTo>
                    <a:pt x="170180" y="1944370"/>
                    <a:pt x="0" y="1676400"/>
                    <a:pt x="11430" y="1386840"/>
                  </a:cubicBezTo>
                  <a:cubicBezTo>
                    <a:pt x="21590" y="1145540"/>
                    <a:pt x="134620" y="905510"/>
                    <a:pt x="359410" y="796290"/>
                  </a:cubicBezTo>
                  <a:cubicBezTo>
                    <a:pt x="548640" y="703580"/>
                    <a:pt x="753110" y="722630"/>
                    <a:pt x="932180" y="824230"/>
                  </a:cubicBezTo>
                  <a:cubicBezTo>
                    <a:pt x="1029970" y="878840"/>
                    <a:pt x="1130300" y="941070"/>
                    <a:pt x="1242060" y="942340"/>
                  </a:cubicBezTo>
                  <a:cubicBezTo>
                    <a:pt x="1510030" y="946150"/>
                    <a:pt x="1637030" y="654050"/>
                    <a:pt x="1748790" y="458470"/>
                  </a:cubicBezTo>
                  <a:cubicBezTo>
                    <a:pt x="1861820" y="261620"/>
                    <a:pt x="1997710" y="80010"/>
                    <a:pt x="2239010" y="48260"/>
                  </a:cubicBezTo>
                  <a:close/>
                </a:path>
              </a:pathLst>
            </a:custGeom>
            <a:blipFill>
              <a:blip r:embed="rId2"/>
              <a:stretch>
                <a:fillRect t="-5272" b="-5272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 rot="-9638454">
            <a:off x="-3346107" y="864614"/>
            <a:ext cx="9249051" cy="9896845"/>
          </a:xfrm>
          <a:custGeom>
            <a:avLst/>
            <a:gdLst/>
            <a:ahLst/>
            <a:cxnLst/>
            <a:rect l="l" t="t" r="r" b="b"/>
            <a:pathLst>
              <a:path w="9249051" h="9896845">
                <a:moveTo>
                  <a:pt x="0" y="0"/>
                </a:moveTo>
                <a:lnTo>
                  <a:pt x="9249052" y="0"/>
                </a:lnTo>
                <a:lnTo>
                  <a:pt x="9249052" y="9896845"/>
                </a:lnTo>
                <a:lnTo>
                  <a:pt x="0" y="9896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16936" y="4789494"/>
            <a:ext cx="3810256" cy="5252233"/>
          </a:xfrm>
          <a:custGeom>
            <a:avLst/>
            <a:gdLst/>
            <a:ahLst/>
            <a:cxnLst/>
            <a:rect l="l" t="t" r="r" b="b"/>
            <a:pathLst>
              <a:path w="3810256" h="5252233">
                <a:moveTo>
                  <a:pt x="0" y="0"/>
                </a:moveTo>
                <a:lnTo>
                  <a:pt x="3810256" y="0"/>
                </a:lnTo>
                <a:lnTo>
                  <a:pt x="3810256" y="5252233"/>
                </a:lnTo>
                <a:lnTo>
                  <a:pt x="0" y="5252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73066">
            <a:off x="583263" y="4150916"/>
            <a:ext cx="1286512" cy="1277155"/>
          </a:xfrm>
          <a:custGeom>
            <a:avLst/>
            <a:gdLst/>
            <a:ahLst/>
            <a:cxnLst/>
            <a:rect l="l" t="t" r="r" b="b"/>
            <a:pathLst>
              <a:path w="1286512" h="1277155">
                <a:moveTo>
                  <a:pt x="0" y="0"/>
                </a:moveTo>
                <a:lnTo>
                  <a:pt x="1286511" y="0"/>
                </a:lnTo>
                <a:lnTo>
                  <a:pt x="1286511" y="1277155"/>
                </a:lnTo>
                <a:lnTo>
                  <a:pt x="0" y="12771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081619">
            <a:off x="-439688" y="398251"/>
            <a:ext cx="2705319" cy="3106317"/>
          </a:xfrm>
          <a:custGeom>
            <a:avLst/>
            <a:gdLst/>
            <a:ahLst/>
            <a:cxnLst/>
            <a:rect l="l" t="t" r="r" b="b"/>
            <a:pathLst>
              <a:path w="2705319" h="3106317">
                <a:moveTo>
                  <a:pt x="0" y="0"/>
                </a:moveTo>
                <a:lnTo>
                  <a:pt x="2705319" y="0"/>
                </a:lnTo>
                <a:lnTo>
                  <a:pt x="2705319" y="3106317"/>
                </a:lnTo>
                <a:lnTo>
                  <a:pt x="0" y="31063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3458" y="8460091"/>
            <a:ext cx="1170485" cy="949157"/>
          </a:xfrm>
          <a:custGeom>
            <a:avLst/>
            <a:gdLst/>
            <a:ahLst/>
            <a:cxnLst/>
            <a:rect l="l" t="t" r="r" b="b"/>
            <a:pathLst>
              <a:path w="1170485" h="949157">
                <a:moveTo>
                  <a:pt x="0" y="0"/>
                </a:moveTo>
                <a:lnTo>
                  <a:pt x="1170484" y="0"/>
                </a:lnTo>
                <a:lnTo>
                  <a:pt x="1170484" y="949156"/>
                </a:lnTo>
                <a:lnTo>
                  <a:pt x="0" y="9491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68709">
            <a:off x="15232186" y="3353323"/>
            <a:ext cx="1945650" cy="2357065"/>
          </a:xfrm>
          <a:custGeom>
            <a:avLst/>
            <a:gdLst/>
            <a:ahLst/>
            <a:cxnLst/>
            <a:rect l="l" t="t" r="r" b="b"/>
            <a:pathLst>
              <a:path w="1945650" h="2357065">
                <a:moveTo>
                  <a:pt x="0" y="0"/>
                </a:moveTo>
                <a:lnTo>
                  <a:pt x="1945650" y="0"/>
                </a:lnTo>
                <a:lnTo>
                  <a:pt x="1945650" y="2357065"/>
                </a:lnTo>
                <a:lnTo>
                  <a:pt x="0" y="23570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889329" flipH="1">
            <a:off x="-114656" y="6148745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2"/>
                </a:lnTo>
                <a:lnTo>
                  <a:pt x="2786150" y="1242212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42918" y="6922478"/>
            <a:ext cx="2398676" cy="3075225"/>
          </a:xfrm>
          <a:custGeom>
            <a:avLst/>
            <a:gdLst/>
            <a:ahLst/>
            <a:cxnLst/>
            <a:rect l="l" t="t" r="r" b="b"/>
            <a:pathLst>
              <a:path w="2398676" h="3075225">
                <a:moveTo>
                  <a:pt x="0" y="0"/>
                </a:moveTo>
                <a:lnTo>
                  <a:pt x="2398675" y="0"/>
                </a:lnTo>
                <a:lnTo>
                  <a:pt x="2398675" y="3075225"/>
                </a:lnTo>
                <a:lnTo>
                  <a:pt x="0" y="307522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400350" y="1819578"/>
            <a:ext cx="9941617" cy="817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9"/>
              </a:lnSpc>
            </a:pPr>
            <a:r>
              <a:rPr lang="en-US" sz="2964" b="1" u="sng">
                <a:solidFill>
                  <a:srgbClr val="00239B"/>
                </a:solidFill>
                <a:latin typeface="DM Sans Bold"/>
                <a:ea typeface="DM Sans Bold"/>
                <a:cs typeface="DM Sans Bold"/>
                <a:sym typeface="DM Sans Bold"/>
              </a:rPr>
              <a:t>Pierwszego dnia do Przedszkola należy przynieść:​</a:t>
            </a:r>
          </a:p>
          <a:p>
            <a:pPr algn="l">
              <a:lnSpc>
                <a:spcPts val="3141"/>
              </a:lnSpc>
            </a:pPr>
            <a:r>
              <a:rPr lang="en-US" sz="2243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​</a:t>
            </a:r>
          </a:p>
          <a:p>
            <a:pPr marL="576691" lvl="1" indent="-288346" algn="just">
              <a:lnSpc>
                <a:spcPts val="3873"/>
              </a:lnSpc>
              <a:buFont typeface="Arial"/>
              <a:buChar char="•"/>
            </a:pPr>
            <a:r>
              <a:rPr lang="en-US" sz="2671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kapcie, podpisane inicjałami dziecka (najlepiej łatwo zapinane) ​</a:t>
            </a:r>
          </a:p>
          <a:p>
            <a:pPr marL="576691" lvl="1" indent="-288346" algn="just">
              <a:lnSpc>
                <a:spcPts val="3873"/>
              </a:lnSpc>
              <a:buFont typeface="Arial"/>
              <a:buChar char="•"/>
            </a:pPr>
            <a:r>
              <a:rPr lang="en-US" sz="2671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luźne spodnie lub spódnica z gumką, bluza dresowa lub lekki sweterek- czyli ubiór "na cebulkę", ważniejsza wygoda od elegancji, ubrania z rozciągliwymi dekoltami.​</a:t>
            </a:r>
          </a:p>
          <a:p>
            <a:pPr marL="576691" lvl="1" indent="-288346" algn="just">
              <a:lnSpc>
                <a:spcPts val="3873"/>
              </a:lnSpc>
              <a:buFont typeface="Arial"/>
              <a:buChar char="•"/>
            </a:pPr>
            <a:r>
              <a:rPr lang="en-US" sz="2671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majtki i spodnie na zmianę (gdyby zdarzyła się wpadka), podkoszulek, bluzeczka do przebrania (gdy przy zupie zadrży ręka), wszystkie rzeczy na zmianę w podpisanym woreczku zostawiamy w szatni​</a:t>
            </a:r>
          </a:p>
          <a:p>
            <a:pPr marL="576691" lvl="1" indent="-288346" algn="just">
              <a:lnSpc>
                <a:spcPts val="3873"/>
              </a:lnSpc>
              <a:buFont typeface="Arial"/>
              <a:buChar char="•"/>
            </a:pPr>
            <a:r>
              <a:rPr lang="en-US" sz="2671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woreczek na brudne ubrania​</a:t>
            </a:r>
          </a:p>
          <a:p>
            <a:pPr marL="576691" lvl="1" indent="-288346" algn="just">
              <a:lnSpc>
                <a:spcPts val="3873"/>
              </a:lnSpc>
              <a:buFont typeface="Arial"/>
              <a:buChar char="•"/>
            </a:pPr>
            <a:r>
              <a:rPr lang="en-US" sz="2671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koc (duży) i jasiek, aby odpoczynek był miły i przyjemny – dzieci 2,5, 3,4-letnie ​(podpisane)</a:t>
            </a:r>
          </a:p>
          <a:p>
            <a:pPr marL="576691" lvl="1" indent="-288346" algn="just">
              <a:lnSpc>
                <a:spcPts val="3873"/>
              </a:lnSpc>
              <a:buFont typeface="Arial"/>
              <a:buChar char="•"/>
            </a:pPr>
            <a:r>
              <a:rPr lang="en-US" sz="2671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przytulankę: misia lub inną rzecz, która będzie stanowić „ kawałek domu” i pomoże znieść rozstanie z rodzicami​</a:t>
            </a:r>
          </a:p>
          <a:p>
            <a:pPr marL="576691" lvl="1" indent="-288346" algn="just">
              <a:lnSpc>
                <a:spcPts val="3873"/>
              </a:lnSpc>
              <a:buFont typeface="Arial"/>
              <a:buChar char="•"/>
            </a:pPr>
            <a:r>
              <a:rPr lang="en-US" sz="2671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uśmiech na buzi i dobry humor​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44368" y="690946"/>
            <a:ext cx="9339351" cy="789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69"/>
              </a:lnSpc>
              <a:spcBef>
                <a:spcPct val="0"/>
              </a:spcBef>
            </a:pPr>
            <a:r>
              <a:rPr lang="en-US" sz="596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Wyprawka do przedszkola​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87650" y="-2453803"/>
            <a:ext cx="5973930" cy="7243296"/>
            <a:chOff x="-11430" y="-43180"/>
            <a:chExt cx="4028440" cy="48844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8440" cy="4884420"/>
            </a:xfrm>
            <a:custGeom>
              <a:avLst/>
              <a:gdLst/>
              <a:ahLst/>
              <a:cxnLst/>
              <a:rect l="l" t="t" r="r" b="b"/>
              <a:pathLst>
                <a:path w="4028440" h="4884420">
                  <a:moveTo>
                    <a:pt x="2239010" y="48260"/>
                  </a:moveTo>
                  <a:cubicBezTo>
                    <a:pt x="2241550" y="48260"/>
                    <a:pt x="2242820" y="48260"/>
                    <a:pt x="2245360" y="46990"/>
                  </a:cubicBezTo>
                  <a:cubicBezTo>
                    <a:pt x="2651760" y="0"/>
                    <a:pt x="2940050" y="330200"/>
                    <a:pt x="2861310" y="721360"/>
                  </a:cubicBezTo>
                  <a:cubicBezTo>
                    <a:pt x="2804160" y="1005840"/>
                    <a:pt x="2641600" y="1261110"/>
                    <a:pt x="2851150" y="1526540"/>
                  </a:cubicBezTo>
                  <a:cubicBezTo>
                    <a:pt x="2945130" y="1644650"/>
                    <a:pt x="3068320" y="1734820"/>
                    <a:pt x="3171190" y="1846580"/>
                  </a:cubicBezTo>
                  <a:cubicBezTo>
                    <a:pt x="3451860" y="2150110"/>
                    <a:pt x="3256280" y="2495550"/>
                    <a:pt x="3365500" y="2847340"/>
                  </a:cubicBezTo>
                  <a:cubicBezTo>
                    <a:pt x="3388360" y="2919730"/>
                    <a:pt x="3432810" y="2981960"/>
                    <a:pt x="3482340" y="3040380"/>
                  </a:cubicBezTo>
                  <a:cubicBezTo>
                    <a:pt x="3643630" y="3229610"/>
                    <a:pt x="3854450" y="3376930"/>
                    <a:pt x="3940810" y="3619500"/>
                  </a:cubicBezTo>
                  <a:cubicBezTo>
                    <a:pt x="4028440" y="3864610"/>
                    <a:pt x="3999230" y="4146550"/>
                    <a:pt x="3870960" y="4372610"/>
                  </a:cubicBezTo>
                  <a:cubicBezTo>
                    <a:pt x="3639820" y="4780280"/>
                    <a:pt x="3139440" y="4884420"/>
                    <a:pt x="2705100" y="4829810"/>
                  </a:cubicBezTo>
                  <a:cubicBezTo>
                    <a:pt x="2311400" y="4779010"/>
                    <a:pt x="1991360" y="4625340"/>
                    <a:pt x="1700530" y="4354830"/>
                  </a:cubicBezTo>
                  <a:cubicBezTo>
                    <a:pt x="1619250" y="4278630"/>
                    <a:pt x="1539240" y="4164330"/>
                    <a:pt x="1436370" y="4119880"/>
                  </a:cubicBezTo>
                  <a:cubicBezTo>
                    <a:pt x="1310640" y="4065270"/>
                    <a:pt x="1193800" y="4138930"/>
                    <a:pt x="1079500" y="4188460"/>
                  </a:cubicBezTo>
                  <a:cubicBezTo>
                    <a:pt x="429260" y="4470400"/>
                    <a:pt x="302260" y="3540760"/>
                    <a:pt x="372110" y="3115310"/>
                  </a:cubicBezTo>
                  <a:cubicBezTo>
                    <a:pt x="424180" y="2796540"/>
                    <a:pt x="398780" y="2505710"/>
                    <a:pt x="274320" y="2204720"/>
                  </a:cubicBezTo>
                  <a:cubicBezTo>
                    <a:pt x="170180" y="1944370"/>
                    <a:pt x="0" y="1676400"/>
                    <a:pt x="11430" y="1386840"/>
                  </a:cubicBezTo>
                  <a:cubicBezTo>
                    <a:pt x="21590" y="1145540"/>
                    <a:pt x="134620" y="905510"/>
                    <a:pt x="359410" y="796290"/>
                  </a:cubicBezTo>
                  <a:cubicBezTo>
                    <a:pt x="548640" y="703580"/>
                    <a:pt x="753110" y="722630"/>
                    <a:pt x="932180" y="824230"/>
                  </a:cubicBezTo>
                  <a:cubicBezTo>
                    <a:pt x="1029970" y="878840"/>
                    <a:pt x="1130300" y="941070"/>
                    <a:pt x="1242060" y="942340"/>
                  </a:cubicBezTo>
                  <a:cubicBezTo>
                    <a:pt x="1510030" y="946150"/>
                    <a:pt x="1637030" y="654050"/>
                    <a:pt x="1748790" y="458470"/>
                  </a:cubicBezTo>
                  <a:cubicBezTo>
                    <a:pt x="1861820" y="261620"/>
                    <a:pt x="1997710" y="80010"/>
                    <a:pt x="2239010" y="48260"/>
                  </a:cubicBezTo>
                  <a:close/>
                </a:path>
              </a:pathLst>
            </a:custGeom>
            <a:blipFill>
              <a:blip r:embed="rId2"/>
              <a:stretch>
                <a:fillRect t="-5272" b="-5272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 rot="-9638454">
            <a:off x="-3346107" y="864614"/>
            <a:ext cx="9249051" cy="9896845"/>
          </a:xfrm>
          <a:custGeom>
            <a:avLst/>
            <a:gdLst/>
            <a:ahLst/>
            <a:cxnLst/>
            <a:rect l="l" t="t" r="r" b="b"/>
            <a:pathLst>
              <a:path w="9249051" h="9896845">
                <a:moveTo>
                  <a:pt x="0" y="0"/>
                </a:moveTo>
                <a:lnTo>
                  <a:pt x="9249052" y="0"/>
                </a:lnTo>
                <a:lnTo>
                  <a:pt x="9249052" y="9896845"/>
                </a:lnTo>
                <a:lnTo>
                  <a:pt x="0" y="9896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16936" y="4789494"/>
            <a:ext cx="3810256" cy="5252233"/>
          </a:xfrm>
          <a:custGeom>
            <a:avLst/>
            <a:gdLst/>
            <a:ahLst/>
            <a:cxnLst/>
            <a:rect l="l" t="t" r="r" b="b"/>
            <a:pathLst>
              <a:path w="3810256" h="5252233">
                <a:moveTo>
                  <a:pt x="0" y="0"/>
                </a:moveTo>
                <a:lnTo>
                  <a:pt x="3810256" y="0"/>
                </a:lnTo>
                <a:lnTo>
                  <a:pt x="3810256" y="5252233"/>
                </a:lnTo>
                <a:lnTo>
                  <a:pt x="0" y="5252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73066">
            <a:off x="583263" y="4150916"/>
            <a:ext cx="1286512" cy="1277155"/>
          </a:xfrm>
          <a:custGeom>
            <a:avLst/>
            <a:gdLst/>
            <a:ahLst/>
            <a:cxnLst/>
            <a:rect l="l" t="t" r="r" b="b"/>
            <a:pathLst>
              <a:path w="1286512" h="1277155">
                <a:moveTo>
                  <a:pt x="0" y="0"/>
                </a:moveTo>
                <a:lnTo>
                  <a:pt x="1286511" y="0"/>
                </a:lnTo>
                <a:lnTo>
                  <a:pt x="1286511" y="1277155"/>
                </a:lnTo>
                <a:lnTo>
                  <a:pt x="0" y="12771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081619">
            <a:off x="-439688" y="398251"/>
            <a:ext cx="2705319" cy="3106317"/>
          </a:xfrm>
          <a:custGeom>
            <a:avLst/>
            <a:gdLst/>
            <a:ahLst/>
            <a:cxnLst/>
            <a:rect l="l" t="t" r="r" b="b"/>
            <a:pathLst>
              <a:path w="2705319" h="3106317">
                <a:moveTo>
                  <a:pt x="0" y="0"/>
                </a:moveTo>
                <a:lnTo>
                  <a:pt x="2705319" y="0"/>
                </a:lnTo>
                <a:lnTo>
                  <a:pt x="2705319" y="3106317"/>
                </a:lnTo>
                <a:lnTo>
                  <a:pt x="0" y="31063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3458" y="8460091"/>
            <a:ext cx="1170485" cy="949157"/>
          </a:xfrm>
          <a:custGeom>
            <a:avLst/>
            <a:gdLst/>
            <a:ahLst/>
            <a:cxnLst/>
            <a:rect l="l" t="t" r="r" b="b"/>
            <a:pathLst>
              <a:path w="1170485" h="949157">
                <a:moveTo>
                  <a:pt x="0" y="0"/>
                </a:moveTo>
                <a:lnTo>
                  <a:pt x="1170484" y="0"/>
                </a:lnTo>
                <a:lnTo>
                  <a:pt x="1170484" y="949156"/>
                </a:lnTo>
                <a:lnTo>
                  <a:pt x="0" y="9491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68709">
            <a:off x="15232186" y="3353323"/>
            <a:ext cx="1945650" cy="2357065"/>
          </a:xfrm>
          <a:custGeom>
            <a:avLst/>
            <a:gdLst/>
            <a:ahLst/>
            <a:cxnLst/>
            <a:rect l="l" t="t" r="r" b="b"/>
            <a:pathLst>
              <a:path w="1945650" h="2357065">
                <a:moveTo>
                  <a:pt x="0" y="0"/>
                </a:moveTo>
                <a:lnTo>
                  <a:pt x="1945650" y="0"/>
                </a:lnTo>
                <a:lnTo>
                  <a:pt x="1945650" y="2357065"/>
                </a:lnTo>
                <a:lnTo>
                  <a:pt x="0" y="23570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TextBox 10"/>
          <p:cNvSpPr txBox="1"/>
          <p:nvPr/>
        </p:nvSpPr>
        <p:spPr>
          <a:xfrm>
            <a:off x="4400350" y="1819578"/>
            <a:ext cx="9941617" cy="839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49"/>
              </a:lnSpc>
            </a:pPr>
            <a:r>
              <a:rPr lang="en-US" sz="2964" b="1" u="sng">
                <a:solidFill>
                  <a:srgbClr val="00239B"/>
                </a:solidFill>
                <a:latin typeface="DM Sans Bold"/>
                <a:ea typeface="DM Sans Bold"/>
                <a:cs typeface="DM Sans Bold"/>
                <a:sym typeface="DM Sans Bold"/>
              </a:rPr>
              <a:t>Rodzice pierwszego dnia przynoszą ze sobą: ​</a:t>
            </a:r>
          </a:p>
          <a:p>
            <a:pPr algn="l">
              <a:lnSpc>
                <a:spcPts val="4149"/>
              </a:lnSpc>
            </a:pPr>
            <a:endParaRPr lang="en-US" sz="2964" b="1" u="sng">
              <a:solidFill>
                <a:srgbClr val="00239B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pewność, że dziecko sobie poradzi ​</a:t>
            </a:r>
          </a:p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zaufanie do nauczycielek i personelu przedszkola ​</a:t>
            </a:r>
          </a:p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uśmiech na twarzy, która będzie bardzo obserwowana przez dziecko i z której dziecko szybko potrafi wyczytać dobre i złe emocje ​</a:t>
            </a:r>
          </a:p>
          <a:p>
            <a:pPr marL="518158" lvl="1" indent="-259079" algn="l">
              <a:lnSpc>
                <a:spcPts val="3359"/>
              </a:lnSpc>
              <a:buFont typeface="Arial"/>
              <a:buChar char="•"/>
            </a:pPr>
            <a:r>
              <a:rPr lang="en-US" sz="23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spokój​</a:t>
            </a:r>
          </a:p>
          <a:p>
            <a:pPr algn="l">
              <a:lnSpc>
                <a:spcPts val="4149"/>
              </a:lnSpc>
            </a:pPr>
            <a:r>
              <a:rPr lang="en-US" sz="296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​</a:t>
            </a:r>
          </a:p>
          <a:p>
            <a:pPr algn="l">
              <a:lnSpc>
                <a:spcPts val="4149"/>
              </a:lnSpc>
            </a:pPr>
            <a:r>
              <a:rPr lang="en-US" sz="2964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       </a:t>
            </a:r>
            <a:r>
              <a:rPr lang="en-US" sz="2964" b="1" u="sng">
                <a:solidFill>
                  <a:srgbClr val="00239B"/>
                </a:solidFill>
                <a:latin typeface="DM Sans Bold"/>
                <a:ea typeface="DM Sans Bold"/>
                <a:cs typeface="DM Sans Bold"/>
                <a:sym typeface="DM Sans Bold"/>
              </a:rPr>
              <a:t>Uwagi:​</a:t>
            </a:r>
          </a:p>
          <a:p>
            <a:pPr algn="l">
              <a:lnSpc>
                <a:spcPts val="4149"/>
              </a:lnSpc>
            </a:pPr>
            <a:r>
              <a:rPr lang="en-US" sz="2964" b="1" u="sng">
                <a:solidFill>
                  <a:srgbClr val="00239B"/>
                </a:solidFill>
                <a:latin typeface="DM Sans Bold"/>
                <a:ea typeface="DM Sans Bold"/>
                <a:cs typeface="DM Sans Bold"/>
                <a:sym typeface="DM Sans Bold"/>
              </a:rPr>
              <a:t>​</a:t>
            </a:r>
          </a:p>
          <a:p>
            <a:pPr marL="496569" lvl="1" indent="-248284" algn="l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jeśli dziecko jest uczulone na jakieś pokarmy, prosimy o przygotowanie pisemnej informacji podpisanej przez rodzica i dostarczenie nauczycielce w grupie dziecka ​</a:t>
            </a:r>
          </a:p>
          <a:p>
            <a:pPr marL="496569" lvl="1" indent="-248284" algn="l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prosimy także o aktualizowanie numerów telefonów i adresów e-mail do kontaktów z Państwem ​</a:t>
            </a:r>
          </a:p>
          <a:p>
            <a:pPr marL="496569" lvl="1" indent="-248284" algn="l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prosimy o czytanie informacji na tablicy ogłoszeń oraz na stronie internetowej, zamieszczanych w ciągu całego roku szkolnego​</a:t>
            </a:r>
          </a:p>
          <a:p>
            <a:pPr algn="just">
              <a:lnSpc>
                <a:spcPts val="3873"/>
              </a:lnSpc>
            </a:pPr>
            <a:endParaRPr lang="en-US" sz="2299">
              <a:solidFill>
                <a:srgbClr val="4A71F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" name="Freeform 11"/>
          <p:cNvSpPr/>
          <p:nvPr/>
        </p:nvSpPr>
        <p:spPr>
          <a:xfrm rot="-65858">
            <a:off x="7129912" y="5205540"/>
            <a:ext cx="2718183" cy="1722448"/>
          </a:xfrm>
          <a:custGeom>
            <a:avLst/>
            <a:gdLst/>
            <a:ahLst/>
            <a:cxnLst/>
            <a:rect l="l" t="t" r="r" b="b"/>
            <a:pathLst>
              <a:path w="2718183" h="1722448">
                <a:moveTo>
                  <a:pt x="0" y="0"/>
                </a:moveTo>
                <a:lnTo>
                  <a:pt x="2718184" y="0"/>
                </a:lnTo>
                <a:lnTo>
                  <a:pt x="2718184" y="1722447"/>
                </a:lnTo>
                <a:lnTo>
                  <a:pt x="0" y="17224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784030" y="690946"/>
            <a:ext cx="10399688" cy="789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69"/>
              </a:lnSpc>
              <a:spcBef>
                <a:spcPct val="0"/>
              </a:spcBef>
            </a:pPr>
            <a:r>
              <a:rPr lang="en-US" sz="596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Wyprawka do przedszkola cd.​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6843179"/>
            <a:ext cx="4153732" cy="3443821"/>
          </a:xfrm>
          <a:custGeom>
            <a:avLst/>
            <a:gdLst/>
            <a:ahLst/>
            <a:cxnLst/>
            <a:rect l="l" t="t" r="r" b="b"/>
            <a:pathLst>
              <a:path w="4153732" h="3443821">
                <a:moveTo>
                  <a:pt x="0" y="0"/>
                </a:moveTo>
                <a:lnTo>
                  <a:pt x="4153732" y="0"/>
                </a:lnTo>
                <a:lnTo>
                  <a:pt x="4153732" y="3443821"/>
                </a:lnTo>
                <a:lnTo>
                  <a:pt x="0" y="34438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34268" y="0"/>
            <a:ext cx="4153732" cy="3443821"/>
          </a:xfrm>
          <a:custGeom>
            <a:avLst/>
            <a:gdLst/>
            <a:ahLst/>
            <a:cxnLst/>
            <a:rect l="l" t="t" r="r" b="b"/>
            <a:pathLst>
              <a:path w="4153732" h="3443821">
                <a:moveTo>
                  <a:pt x="0" y="0"/>
                </a:moveTo>
                <a:lnTo>
                  <a:pt x="4153732" y="0"/>
                </a:lnTo>
                <a:lnTo>
                  <a:pt x="4153732" y="3443821"/>
                </a:lnTo>
                <a:lnTo>
                  <a:pt x="0" y="34438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64568">
            <a:off x="15416861" y="7790655"/>
            <a:ext cx="2161440" cy="2935289"/>
          </a:xfrm>
          <a:custGeom>
            <a:avLst/>
            <a:gdLst/>
            <a:ahLst/>
            <a:cxnLst/>
            <a:rect l="l" t="t" r="r" b="b"/>
            <a:pathLst>
              <a:path w="2161440" h="2935289">
                <a:moveTo>
                  <a:pt x="0" y="0"/>
                </a:moveTo>
                <a:lnTo>
                  <a:pt x="2161440" y="0"/>
                </a:lnTo>
                <a:lnTo>
                  <a:pt x="2161440" y="2935290"/>
                </a:lnTo>
                <a:lnTo>
                  <a:pt x="0" y="29352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8709">
            <a:off x="12927697" y="8084279"/>
            <a:ext cx="1181543" cy="1431385"/>
          </a:xfrm>
          <a:custGeom>
            <a:avLst/>
            <a:gdLst/>
            <a:ahLst/>
            <a:cxnLst/>
            <a:rect l="l" t="t" r="r" b="b"/>
            <a:pathLst>
              <a:path w="1181543" h="1431385">
                <a:moveTo>
                  <a:pt x="0" y="0"/>
                </a:moveTo>
                <a:lnTo>
                  <a:pt x="1181543" y="0"/>
                </a:lnTo>
                <a:lnTo>
                  <a:pt x="1181543" y="1431385"/>
                </a:lnTo>
                <a:lnTo>
                  <a:pt x="0" y="14313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5400000" flipV="1">
            <a:off x="2006683" y="4548621"/>
            <a:ext cx="689705" cy="2231398"/>
          </a:xfrm>
          <a:custGeom>
            <a:avLst/>
            <a:gdLst/>
            <a:ahLst/>
            <a:cxnLst/>
            <a:rect l="l" t="t" r="r" b="b"/>
            <a:pathLst>
              <a:path w="689705" h="2231398">
                <a:moveTo>
                  <a:pt x="0" y="2231398"/>
                </a:moveTo>
                <a:lnTo>
                  <a:pt x="689705" y="2231398"/>
                </a:lnTo>
                <a:lnTo>
                  <a:pt x="689705" y="0"/>
                </a:lnTo>
                <a:lnTo>
                  <a:pt x="0" y="0"/>
                </a:lnTo>
                <a:lnTo>
                  <a:pt x="0" y="223139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3666490" y="2230928"/>
            <a:ext cx="13491075" cy="617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6"/>
              </a:lnSpc>
            </a:pPr>
            <a:r>
              <a:rPr lang="en-US" sz="271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Dla wszystkich dzieci:​</a:t>
            </a:r>
          </a:p>
          <a:p>
            <a:pPr algn="l">
              <a:lnSpc>
                <a:spcPts val="3796"/>
              </a:lnSpc>
            </a:pPr>
            <a:r>
              <a:rPr lang="en-US" sz="271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1. Język angielski - 2x w tygodniu​</a:t>
            </a:r>
          </a:p>
          <a:p>
            <a:pPr algn="l">
              <a:lnSpc>
                <a:spcPts val="3796"/>
              </a:lnSpc>
            </a:pPr>
            <a:r>
              <a:rPr lang="en-US" sz="271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2. Rytmika – 2 x w tygodniu​</a:t>
            </a:r>
          </a:p>
          <a:p>
            <a:pPr algn="l">
              <a:lnSpc>
                <a:spcPts val="3796"/>
              </a:lnSpc>
            </a:pPr>
            <a:r>
              <a:rPr lang="en-US" sz="271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3. Gimnastyka ogólnorozwojowa z elementami korekty – 1 x w tygodniu​</a:t>
            </a:r>
          </a:p>
          <a:p>
            <a:pPr algn="l">
              <a:lnSpc>
                <a:spcPts val="3796"/>
              </a:lnSpc>
            </a:pPr>
            <a:r>
              <a:rPr lang="en-US" sz="271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5. Religia – na życzenie rodziców - 2 razy w tygodniu​</a:t>
            </a:r>
          </a:p>
          <a:p>
            <a:pPr algn="l">
              <a:lnSpc>
                <a:spcPts val="3796"/>
              </a:lnSpc>
            </a:pPr>
            <a:endParaRPr lang="en-US" sz="2711">
              <a:solidFill>
                <a:srgbClr val="00239B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796"/>
              </a:lnSpc>
            </a:pPr>
            <a:r>
              <a:rPr lang="en-US" sz="271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Ponadto:​</a:t>
            </a:r>
          </a:p>
          <a:p>
            <a:pPr algn="l">
              <a:lnSpc>
                <a:spcPts val="3796"/>
              </a:lnSpc>
            </a:pPr>
            <a:r>
              <a:rPr lang="en-US" sz="271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1. Terapia pedagogiczna, spotkania z pedagogiem, </a:t>
            </a:r>
          </a:p>
          <a:p>
            <a:pPr algn="l">
              <a:lnSpc>
                <a:spcPts val="3796"/>
              </a:lnSpc>
            </a:pPr>
            <a:r>
              <a:rPr lang="en-US" sz="271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psychologiem dla dzieci objętych pomocą psychologiczno – pedagogiczną​</a:t>
            </a:r>
          </a:p>
          <a:p>
            <a:pPr algn="l">
              <a:lnSpc>
                <a:spcPts val="3796"/>
              </a:lnSpc>
            </a:pPr>
            <a:r>
              <a:rPr lang="en-US" sz="271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2. Logopedia – dla dzieci 4 i 5 letnich zakwalifikowanych na podstawie badań przesiewowych​</a:t>
            </a:r>
          </a:p>
          <a:p>
            <a:pPr algn="l">
              <a:lnSpc>
                <a:spcPts val="3796"/>
              </a:lnSpc>
            </a:pPr>
            <a:r>
              <a:rPr lang="en-US" sz="271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​</a:t>
            </a:r>
          </a:p>
          <a:p>
            <a:pPr algn="ctr">
              <a:lnSpc>
                <a:spcPts val="3796"/>
              </a:lnSpc>
              <a:spcBef>
                <a:spcPct val="0"/>
              </a:spcBef>
            </a:pPr>
            <a:endParaRPr lang="en-US" sz="2711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211134" y="5930324"/>
            <a:ext cx="2777366" cy="1669891"/>
          </a:xfrm>
          <a:custGeom>
            <a:avLst/>
            <a:gdLst/>
            <a:ahLst/>
            <a:cxnLst/>
            <a:rect l="l" t="t" r="r" b="b"/>
            <a:pathLst>
              <a:path w="2777366" h="1669891">
                <a:moveTo>
                  <a:pt x="0" y="0"/>
                </a:moveTo>
                <a:lnTo>
                  <a:pt x="2777366" y="0"/>
                </a:lnTo>
                <a:lnTo>
                  <a:pt x="2777366" y="1669891"/>
                </a:lnTo>
                <a:lnTo>
                  <a:pt x="0" y="16698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880287">
            <a:off x="378769" y="874757"/>
            <a:ext cx="2748874" cy="1694306"/>
          </a:xfrm>
          <a:custGeom>
            <a:avLst/>
            <a:gdLst/>
            <a:ahLst/>
            <a:cxnLst/>
            <a:rect l="l" t="t" r="r" b="b"/>
            <a:pathLst>
              <a:path w="2748874" h="1694306">
                <a:moveTo>
                  <a:pt x="0" y="0"/>
                </a:moveTo>
                <a:lnTo>
                  <a:pt x="2748874" y="0"/>
                </a:lnTo>
                <a:lnTo>
                  <a:pt x="2748874" y="1694307"/>
                </a:lnTo>
                <a:lnTo>
                  <a:pt x="0" y="16943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7923" y="7181190"/>
            <a:ext cx="4115688" cy="2767800"/>
          </a:xfrm>
          <a:custGeom>
            <a:avLst/>
            <a:gdLst/>
            <a:ahLst/>
            <a:cxnLst/>
            <a:rect l="l" t="t" r="r" b="b"/>
            <a:pathLst>
              <a:path w="4115688" h="2767800">
                <a:moveTo>
                  <a:pt x="0" y="0"/>
                </a:moveTo>
                <a:lnTo>
                  <a:pt x="4115687" y="0"/>
                </a:lnTo>
                <a:lnTo>
                  <a:pt x="4115687" y="2767799"/>
                </a:lnTo>
                <a:lnTo>
                  <a:pt x="0" y="27677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766500" y="599782"/>
            <a:ext cx="2889269" cy="3556023"/>
          </a:xfrm>
          <a:custGeom>
            <a:avLst/>
            <a:gdLst/>
            <a:ahLst/>
            <a:cxnLst/>
            <a:rect l="l" t="t" r="r" b="b"/>
            <a:pathLst>
              <a:path w="2889269" h="3556023">
                <a:moveTo>
                  <a:pt x="0" y="0"/>
                </a:moveTo>
                <a:lnTo>
                  <a:pt x="2889269" y="0"/>
                </a:lnTo>
                <a:lnTo>
                  <a:pt x="2889269" y="3556023"/>
                </a:lnTo>
                <a:lnTo>
                  <a:pt x="0" y="35560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760489" y="475957"/>
            <a:ext cx="13030346" cy="1087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56"/>
              </a:lnSpc>
              <a:spcBef>
                <a:spcPct val="0"/>
              </a:spcBef>
            </a:pPr>
            <a:r>
              <a:rPr lang="en-US" sz="6325" b="1">
                <a:solidFill>
                  <a:srgbClr val="4A71F6"/>
                </a:solidFill>
                <a:latin typeface="DM Sans Bold"/>
                <a:ea typeface="DM Sans Bold"/>
                <a:cs typeface="DM Sans Bold"/>
                <a:sym typeface="DM Sans Bold"/>
              </a:rPr>
              <a:t>Oferta edukacyjna​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6843179"/>
            <a:ext cx="4153732" cy="3443821"/>
          </a:xfrm>
          <a:custGeom>
            <a:avLst/>
            <a:gdLst/>
            <a:ahLst/>
            <a:cxnLst/>
            <a:rect l="l" t="t" r="r" b="b"/>
            <a:pathLst>
              <a:path w="4153732" h="3443821">
                <a:moveTo>
                  <a:pt x="0" y="0"/>
                </a:moveTo>
                <a:lnTo>
                  <a:pt x="4153732" y="0"/>
                </a:lnTo>
                <a:lnTo>
                  <a:pt x="4153732" y="3443821"/>
                </a:lnTo>
                <a:lnTo>
                  <a:pt x="0" y="34438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134268" y="0"/>
            <a:ext cx="4153732" cy="3443821"/>
          </a:xfrm>
          <a:custGeom>
            <a:avLst/>
            <a:gdLst/>
            <a:ahLst/>
            <a:cxnLst/>
            <a:rect l="l" t="t" r="r" b="b"/>
            <a:pathLst>
              <a:path w="4153732" h="3443821">
                <a:moveTo>
                  <a:pt x="0" y="0"/>
                </a:moveTo>
                <a:lnTo>
                  <a:pt x="4153732" y="0"/>
                </a:lnTo>
                <a:lnTo>
                  <a:pt x="4153732" y="3443821"/>
                </a:lnTo>
                <a:lnTo>
                  <a:pt x="0" y="34438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54076">
            <a:off x="-552756" y="2818432"/>
            <a:ext cx="3168600" cy="1832027"/>
          </a:xfrm>
          <a:custGeom>
            <a:avLst/>
            <a:gdLst/>
            <a:ahLst/>
            <a:cxnLst/>
            <a:rect l="l" t="t" r="r" b="b"/>
            <a:pathLst>
              <a:path w="3168600" h="1832027">
                <a:moveTo>
                  <a:pt x="0" y="0"/>
                </a:moveTo>
                <a:lnTo>
                  <a:pt x="3168600" y="0"/>
                </a:lnTo>
                <a:lnTo>
                  <a:pt x="3168600" y="1832027"/>
                </a:lnTo>
                <a:lnTo>
                  <a:pt x="0" y="18320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64568">
            <a:off x="15416861" y="7790655"/>
            <a:ext cx="2161440" cy="2935289"/>
          </a:xfrm>
          <a:custGeom>
            <a:avLst/>
            <a:gdLst/>
            <a:ahLst/>
            <a:cxnLst/>
            <a:rect l="l" t="t" r="r" b="b"/>
            <a:pathLst>
              <a:path w="2161440" h="2935289">
                <a:moveTo>
                  <a:pt x="0" y="0"/>
                </a:moveTo>
                <a:lnTo>
                  <a:pt x="2161440" y="0"/>
                </a:lnTo>
                <a:lnTo>
                  <a:pt x="2161440" y="2935290"/>
                </a:lnTo>
                <a:lnTo>
                  <a:pt x="0" y="2935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 flipV="1">
            <a:off x="2006683" y="4548621"/>
            <a:ext cx="689705" cy="2231398"/>
          </a:xfrm>
          <a:custGeom>
            <a:avLst/>
            <a:gdLst/>
            <a:ahLst/>
            <a:cxnLst/>
            <a:rect l="l" t="t" r="r" b="b"/>
            <a:pathLst>
              <a:path w="689705" h="2231398">
                <a:moveTo>
                  <a:pt x="0" y="2231398"/>
                </a:moveTo>
                <a:lnTo>
                  <a:pt x="689705" y="2231398"/>
                </a:lnTo>
                <a:lnTo>
                  <a:pt x="689705" y="0"/>
                </a:lnTo>
                <a:lnTo>
                  <a:pt x="0" y="0"/>
                </a:lnTo>
                <a:lnTo>
                  <a:pt x="0" y="223139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2303826" y="1563055"/>
            <a:ext cx="13034008" cy="7287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96"/>
              </a:lnSpc>
            </a:pP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Zajęcia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rozwijające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zainteresowania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zdolności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dzieci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–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na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wniosek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rodzica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l">
              <a:lnSpc>
                <a:spcPts val="3796"/>
              </a:lnSpc>
            </a:pP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(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jedno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do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wyboru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)​</a:t>
            </a:r>
          </a:p>
          <a:p>
            <a:pPr marL="585432" lvl="1" indent="-292716" algn="l">
              <a:lnSpc>
                <a:spcPts val="3796"/>
              </a:lnSpc>
              <a:buFont typeface="Arial"/>
              <a:buChar char="•"/>
            </a:pP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Warsztaty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taneczne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​</a:t>
            </a:r>
          </a:p>
          <a:p>
            <a:pPr marL="585432" lvl="1" indent="-292716" algn="l">
              <a:lnSpc>
                <a:spcPts val="3796"/>
              </a:lnSpc>
              <a:buFont typeface="Arial"/>
              <a:buChar char="•"/>
            </a:pP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Zajęcia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sportowe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z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elementami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piłki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nożnej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​</a:t>
            </a:r>
          </a:p>
          <a:p>
            <a:pPr algn="l">
              <a:lnSpc>
                <a:spcPts val="3796"/>
              </a:lnSpc>
            </a:pPr>
            <a:endParaRPr lang="en-US" sz="2711" dirty="0">
              <a:solidFill>
                <a:srgbClr val="00239B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3796"/>
              </a:lnSpc>
            </a:pP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Wszystkie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zajęcia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są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bezpłatne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odbywają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się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w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godzinach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pracy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przedszkola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​</a:t>
            </a:r>
          </a:p>
          <a:p>
            <a:pPr algn="l">
              <a:lnSpc>
                <a:spcPts val="3796"/>
              </a:lnSpc>
            </a:pP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​</a:t>
            </a:r>
          </a:p>
          <a:p>
            <a:pPr marL="585432" lvl="1" indent="-292716" algn="l">
              <a:lnSpc>
                <a:spcPts val="3796"/>
              </a:lnSpc>
              <a:buFont typeface="Arial"/>
              <a:buChar char="•"/>
            </a:pP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Raz w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miesiącu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odbywają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się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koncerty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muzyczne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z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cyklu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l">
              <a:lnSpc>
                <a:spcPts val="3796"/>
              </a:lnSpc>
            </a:pP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    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Filharmonia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Pomysłów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​​   </a:t>
            </a:r>
          </a:p>
          <a:p>
            <a:pPr marL="585432" lvl="1" indent="-292716" algn="l">
              <a:lnSpc>
                <a:spcPts val="3796"/>
              </a:lnSpc>
              <a:buFont typeface="Arial"/>
              <a:buChar char="•"/>
            </a:pP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Na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terenie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przedszkola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odbywają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się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spektakle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teatralne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spotkania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z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ciekawymi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ludźmi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​​</a:t>
            </a:r>
          </a:p>
          <a:p>
            <a:pPr marL="585432" lvl="1" indent="-292716" algn="l">
              <a:lnSpc>
                <a:spcPts val="3796"/>
              </a:lnSpc>
              <a:buFont typeface="Arial"/>
              <a:buChar char="•"/>
            </a:pP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Organizowane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są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spacery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wycieczki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zgodnie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z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założeniami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programowymi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planem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711" dirty="0" err="1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pracy</a:t>
            </a: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​</a:t>
            </a:r>
          </a:p>
          <a:p>
            <a:pPr algn="l">
              <a:lnSpc>
                <a:spcPts val="3796"/>
              </a:lnSpc>
            </a:pPr>
            <a:r>
              <a:rPr lang="en-US" sz="2711" dirty="0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​</a:t>
            </a:r>
          </a:p>
          <a:p>
            <a:pPr algn="ctr">
              <a:lnSpc>
                <a:spcPts val="3796"/>
              </a:lnSpc>
              <a:spcBef>
                <a:spcPct val="0"/>
              </a:spcBef>
            </a:pPr>
            <a:endParaRPr lang="en-US" sz="2711" dirty="0">
              <a:solidFill>
                <a:srgbClr val="00239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211134" y="5930324"/>
            <a:ext cx="2777366" cy="1669891"/>
          </a:xfrm>
          <a:custGeom>
            <a:avLst/>
            <a:gdLst/>
            <a:ahLst/>
            <a:cxnLst/>
            <a:rect l="l" t="t" r="r" b="b"/>
            <a:pathLst>
              <a:path w="2777366" h="1669891">
                <a:moveTo>
                  <a:pt x="0" y="0"/>
                </a:moveTo>
                <a:lnTo>
                  <a:pt x="2777366" y="0"/>
                </a:lnTo>
                <a:lnTo>
                  <a:pt x="2777366" y="1669891"/>
                </a:lnTo>
                <a:lnTo>
                  <a:pt x="0" y="16698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90932" y="818748"/>
            <a:ext cx="3240405" cy="4114800"/>
          </a:xfrm>
          <a:custGeom>
            <a:avLst/>
            <a:gdLst/>
            <a:ahLst/>
            <a:cxnLst/>
            <a:rect l="l" t="t" r="r" b="b"/>
            <a:pathLst>
              <a:path w="3240405" h="4114800">
                <a:moveTo>
                  <a:pt x="0" y="0"/>
                </a:moveTo>
                <a:lnTo>
                  <a:pt x="3240405" y="0"/>
                </a:lnTo>
                <a:lnTo>
                  <a:pt x="32404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60489" y="475957"/>
            <a:ext cx="13030346" cy="1087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56"/>
              </a:lnSpc>
              <a:spcBef>
                <a:spcPct val="0"/>
              </a:spcBef>
            </a:pPr>
            <a:r>
              <a:rPr lang="en-US" sz="6325" b="1">
                <a:solidFill>
                  <a:srgbClr val="4A71F6"/>
                </a:solidFill>
                <a:latin typeface="DM Sans Bold"/>
                <a:ea typeface="DM Sans Bold"/>
                <a:cs typeface="DM Sans Bold"/>
                <a:sym typeface="DM Sans Bold"/>
              </a:rPr>
              <a:t>Oferta edukacyjna​ cd.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708879" y="-1520597"/>
            <a:ext cx="7695990" cy="5098593"/>
          </a:xfrm>
          <a:custGeom>
            <a:avLst/>
            <a:gdLst/>
            <a:ahLst/>
            <a:cxnLst/>
            <a:rect l="l" t="t" r="r" b="b"/>
            <a:pathLst>
              <a:path w="7695990" h="5098593">
                <a:moveTo>
                  <a:pt x="0" y="0"/>
                </a:moveTo>
                <a:lnTo>
                  <a:pt x="7695990" y="0"/>
                </a:lnTo>
                <a:lnTo>
                  <a:pt x="7695990" y="5098594"/>
                </a:lnTo>
                <a:lnTo>
                  <a:pt x="0" y="5098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4440005" y="7737703"/>
            <a:ext cx="7695990" cy="5098593"/>
          </a:xfrm>
          <a:custGeom>
            <a:avLst/>
            <a:gdLst/>
            <a:ahLst/>
            <a:cxnLst/>
            <a:rect l="l" t="t" r="r" b="b"/>
            <a:pathLst>
              <a:path w="7695990" h="5098593">
                <a:moveTo>
                  <a:pt x="0" y="0"/>
                </a:moveTo>
                <a:lnTo>
                  <a:pt x="7695990" y="0"/>
                </a:lnTo>
                <a:lnTo>
                  <a:pt x="7695990" y="5098594"/>
                </a:lnTo>
                <a:lnTo>
                  <a:pt x="0" y="5098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9116" y="1028700"/>
            <a:ext cx="16092217" cy="8941050"/>
          </a:xfrm>
          <a:custGeom>
            <a:avLst/>
            <a:gdLst/>
            <a:ahLst/>
            <a:cxnLst/>
            <a:rect l="l" t="t" r="r" b="b"/>
            <a:pathLst>
              <a:path w="16092217" h="8941050">
                <a:moveTo>
                  <a:pt x="0" y="0"/>
                </a:moveTo>
                <a:lnTo>
                  <a:pt x="16092217" y="0"/>
                </a:lnTo>
                <a:lnTo>
                  <a:pt x="16092217" y="8941050"/>
                </a:lnTo>
                <a:lnTo>
                  <a:pt x="0" y="894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8709">
            <a:off x="17190808" y="7503114"/>
            <a:ext cx="1181543" cy="1431385"/>
          </a:xfrm>
          <a:custGeom>
            <a:avLst/>
            <a:gdLst/>
            <a:ahLst/>
            <a:cxnLst/>
            <a:rect l="l" t="t" r="r" b="b"/>
            <a:pathLst>
              <a:path w="1181543" h="1431385">
                <a:moveTo>
                  <a:pt x="0" y="0"/>
                </a:moveTo>
                <a:lnTo>
                  <a:pt x="1181543" y="0"/>
                </a:lnTo>
                <a:lnTo>
                  <a:pt x="1181543" y="1431384"/>
                </a:lnTo>
                <a:lnTo>
                  <a:pt x="0" y="1431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889329" flipH="1">
            <a:off x="-253959" y="2699677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3"/>
                </a:lnTo>
                <a:lnTo>
                  <a:pt x="2786150" y="1242213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250424" y="2305081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9515" y="7604827"/>
            <a:ext cx="1825579" cy="2909289"/>
          </a:xfrm>
          <a:custGeom>
            <a:avLst/>
            <a:gdLst/>
            <a:ahLst/>
            <a:cxnLst/>
            <a:rect l="l" t="t" r="r" b="b"/>
            <a:pathLst>
              <a:path w="1825579" h="2909289">
                <a:moveTo>
                  <a:pt x="0" y="0"/>
                </a:moveTo>
                <a:lnTo>
                  <a:pt x="1825579" y="0"/>
                </a:lnTo>
                <a:lnTo>
                  <a:pt x="1825579" y="2909289"/>
                </a:lnTo>
                <a:lnTo>
                  <a:pt x="0" y="29092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89103" y="3999079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08573" y="548346"/>
            <a:ext cx="6322760" cy="4742070"/>
          </a:xfrm>
          <a:custGeom>
            <a:avLst/>
            <a:gdLst/>
            <a:ahLst/>
            <a:cxnLst/>
            <a:rect l="l" t="t" r="r" b="b"/>
            <a:pathLst>
              <a:path w="6322760" h="4742070">
                <a:moveTo>
                  <a:pt x="0" y="0"/>
                </a:moveTo>
                <a:lnTo>
                  <a:pt x="6322760" y="0"/>
                </a:lnTo>
                <a:lnTo>
                  <a:pt x="6322760" y="4742071"/>
                </a:lnTo>
                <a:lnTo>
                  <a:pt x="0" y="4742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05584" y="402530"/>
            <a:ext cx="11353531" cy="626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77"/>
              </a:lnSpc>
              <a:spcBef>
                <a:spcPct val="0"/>
              </a:spcBef>
            </a:pPr>
            <a:r>
              <a:rPr lang="en-US" sz="4777" b="1">
                <a:solidFill>
                  <a:srgbClr val="4A71F6"/>
                </a:solidFill>
                <a:latin typeface="DM Sans Bold"/>
                <a:ea typeface="DM Sans Bold"/>
                <a:cs typeface="DM Sans Bold"/>
                <a:sym typeface="DM Sans Bold"/>
              </a:rPr>
              <a:t>Koncerty Filharmonii Pomysłów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708879" y="-1520597"/>
            <a:ext cx="7695990" cy="5098593"/>
          </a:xfrm>
          <a:custGeom>
            <a:avLst/>
            <a:gdLst/>
            <a:ahLst/>
            <a:cxnLst/>
            <a:rect l="l" t="t" r="r" b="b"/>
            <a:pathLst>
              <a:path w="7695990" h="5098593">
                <a:moveTo>
                  <a:pt x="0" y="0"/>
                </a:moveTo>
                <a:lnTo>
                  <a:pt x="7695990" y="0"/>
                </a:lnTo>
                <a:lnTo>
                  <a:pt x="7695990" y="5098594"/>
                </a:lnTo>
                <a:lnTo>
                  <a:pt x="0" y="5098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4440005" y="7737703"/>
            <a:ext cx="7695990" cy="5098593"/>
          </a:xfrm>
          <a:custGeom>
            <a:avLst/>
            <a:gdLst/>
            <a:ahLst/>
            <a:cxnLst/>
            <a:rect l="l" t="t" r="r" b="b"/>
            <a:pathLst>
              <a:path w="7695990" h="5098593">
                <a:moveTo>
                  <a:pt x="0" y="0"/>
                </a:moveTo>
                <a:lnTo>
                  <a:pt x="7695990" y="0"/>
                </a:lnTo>
                <a:lnTo>
                  <a:pt x="7695990" y="5098594"/>
                </a:lnTo>
                <a:lnTo>
                  <a:pt x="0" y="5098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9116" y="1028700"/>
            <a:ext cx="16092217" cy="8941050"/>
          </a:xfrm>
          <a:custGeom>
            <a:avLst/>
            <a:gdLst/>
            <a:ahLst/>
            <a:cxnLst/>
            <a:rect l="l" t="t" r="r" b="b"/>
            <a:pathLst>
              <a:path w="16092217" h="8941050">
                <a:moveTo>
                  <a:pt x="0" y="0"/>
                </a:moveTo>
                <a:lnTo>
                  <a:pt x="16092217" y="0"/>
                </a:lnTo>
                <a:lnTo>
                  <a:pt x="16092217" y="8941050"/>
                </a:lnTo>
                <a:lnTo>
                  <a:pt x="0" y="894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8709">
            <a:off x="17190808" y="7503114"/>
            <a:ext cx="1181543" cy="1431385"/>
          </a:xfrm>
          <a:custGeom>
            <a:avLst/>
            <a:gdLst/>
            <a:ahLst/>
            <a:cxnLst/>
            <a:rect l="l" t="t" r="r" b="b"/>
            <a:pathLst>
              <a:path w="1181543" h="1431385">
                <a:moveTo>
                  <a:pt x="0" y="0"/>
                </a:moveTo>
                <a:lnTo>
                  <a:pt x="1181543" y="0"/>
                </a:lnTo>
                <a:lnTo>
                  <a:pt x="1181543" y="1431384"/>
                </a:lnTo>
                <a:lnTo>
                  <a:pt x="0" y="1431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889329" flipH="1">
            <a:off x="-253959" y="2699677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3"/>
                </a:lnTo>
                <a:lnTo>
                  <a:pt x="2786150" y="1242213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368499" y="212284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57855" y="4884183"/>
            <a:ext cx="11301259" cy="5085567"/>
          </a:xfrm>
          <a:custGeom>
            <a:avLst/>
            <a:gdLst/>
            <a:ahLst/>
            <a:cxnLst/>
            <a:rect l="l" t="t" r="r" b="b"/>
            <a:pathLst>
              <a:path w="11301259" h="5085567">
                <a:moveTo>
                  <a:pt x="0" y="0"/>
                </a:moveTo>
                <a:lnTo>
                  <a:pt x="11301259" y="0"/>
                </a:lnTo>
                <a:lnTo>
                  <a:pt x="11301259" y="5085567"/>
                </a:lnTo>
                <a:lnTo>
                  <a:pt x="0" y="50855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19148" y="7604827"/>
            <a:ext cx="1825579" cy="2909289"/>
          </a:xfrm>
          <a:custGeom>
            <a:avLst/>
            <a:gdLst/>
            <a:ahLst/>
            <a:cxnLst/>
            <a:rect l="l" t="t" r="r" b="b"/>
            <a:pathLst>
              <a:path w="1825579" h="2909289">
                <a:moveTo>
                  <a:pt x="0" y="0"/>
                </a:moveTo>
                <a:lnTo>
                  <a:pt x="1825579" y="0"/>
                </a:lnTo>
                <a:lnTo>
                  <a:pt x="1825579" y="2909289"/>
                </a:lnTo>
                <a:lnTo>
                  <a:pt x="0" y="29092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>
            <a:off x="11225934" y="4137486"/>
            <a:ext cx="6665444" cy="4999083"/>
          </a:xfrm>
          <a:custGeom>
            <a:avLst/>
            <a:gdLst/>
            <a:ahLst/>
            <a:cxnLst/>
            <a:rect l="l" t="t" r="r" b="b"/>
            <a:pathLst>
              <a:path w="6665444" h="4999083">
                <a:moveTo>
                  <a:pt x="0" y="0"/>
                </a:moveTo>
                <a:lnTo>
                  <a:pt x="6665444" y="0"/>
                </a:lnTo>
                <a:lnTo>
                  <a:pt x="6665444" y="4999083"/>
                </a:lnTo>
                <a:lnTo>
                  <a:pt x="0" y="49990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05584" y="402530"/>
            <a:ext cx="11353531" cy="626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77"/>
              </a:lnSpc>
              <a:spcBef>
                <a:spcPct val="0"/>
              </a:spcBef>
            </a:pPr>
            <a:r>
              <a:rPr lang="en-US" sz="4777" b="1">
                <a:solidFill>
                  <a:srgbClr val="4A71F6"/>
                </a:solidFill>
                <a:latin typeface="DM Sans Bold"/>
                <a:ea typeface="DM Sans Bold"/>
                <a:cs typeface="DM Sans Bold"/>
                <a:sym typeface="DM Sans Bold"/>
              </a:rPr>
              <a:t>Teatrzyki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708879" y="-1520597"/>
            <a:ext cx="7695990" cy="5098593"/>
          </a:xfrm>
          <a:custGeom>
            <a:avLst/>
            <a:gdLst/>
            <a:ahLst/>
            <a:cxnLst/>
            <a:rect l="l" t="t" r="r" b="b"/>
            <a:pathLst>
              <a:path w="7695990" h="5098593">
                <a:moveTo>
                  <a:pt x="0" y="0"/>
                </a:moveTo>
                <a:lnTo>
                  <a:pt x="7695990" y="0"/>
                </a:lnTo>
                <a:lnTo>
                  <a:pt x="7695990" y="5098594"/>
                </a:lnTo>
                <a:lnTo>
                  <a:pt x="0" y="5098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4440005" y="7737703"/>
            <a:ext cx="7695990" cy="5098593"/>
          </a:xfrm>
          <a:custGeom>
            <a:avLst/>
            <a:gdLst/>
            <a:ahLst/>
            <a:cxnLst/>
            <a:rect l="l" t="t" r="r" b="b"/>
            <a:pathLst>
              <a:path w="7695990" h="5098593">
                <a:moveTo>
                  <a:pt x="0" y="0"/>
                </a:moveTo>
                <a:lnTo>
                  <a:pt x="7695990" y="0"/>
                </a:lnTo>
                <a:lnTo>
                  <a:pt x="7695990" y="5098594"/>
                </a:lnTo>
                <a:lnTo>
                  <a:pt x="0" y="5098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9116" y="1028700"/>
            <a:ext cx="16092217" cy="8941050"/>
          </a:xfrm>
          <a:custGeom>
            <a:avLst/>
            <a:gdLst/>
            <a:ahLst/>
            <a:cxnLst/>
            <a:rect l="l" t="t" r="r" b="b"/>
            <a:pathLst>
              <a:path w="16092217" h="8941050">
                <a:moveTo>
                  <a:pt x="0" y="0"/>
                </a:moveTo>
                <a:lnTo>
                  <a:pt x="16092217" y="0"/>
                </a:lnTo>
                <a:lnTo>
                  <a:pt x="16092217" y="8941050"/>
                </a:lnTo>
                <a:lnTo>
                  <a:pt x="0" y="894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8709">
            <a:off x="17190808" y="7503114"/>
            <a:ext cx="1181543" cy="1431385"/>
          </a:xfrm>
          <a:custGeom>
            <a:avLst/>
            <a:gdLst/>
            <a:ahLst/>
            <a:cxnLst/>
            <a:rect l="l" t="t" r="r" b="b"/>
            <a:pathLst>
              <a:path w="1181543" h="1431385">
                <a:moveTo>
                  <a:pt x="0" y="0"/>
                </a:moveTo>
                <a:lnTo>
                  <a:pt x="1181543" y="0"/>
                </a:lnTo>
                <a:lnTo>
                  <a:pt x="1181543" y="1431384"/>
                </a:lnTo>
                <a:lnTo>
                  <a:pt x="0" y="1431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889329" flipH="1">
            <a:off x="-253959" y="2699677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3"/>
                </a:lnTo>
                <a:lnTo>
                  <a:pt x="2786150" y="1242213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6119250" y="3023706"/>
            <a:ext cx="7188616" cy="5224680"/>
          </a:xfrm>
          <a:custGeom>
            <a:avLst/>
            <a:gdLst/>
            <a:ahLst/>
            <a:cxnLst/>
            <a:rect l="l" t="t" r="r" b="b"/>
            <a:pathLst>
              <a:path w="7188616" h="5224680">
                <a:moveTo>
                  <a:pt x="0" y="0"/>
                </a:moveTo>
                <a:lnTo>
                  <a:pt x="7188616" y="0"/>
                </a:lnTo>
                <a:lnTo>
                  <a:pt x="7188616" y="5224680"/>
                </a:lnTo>
                <a:lnTo>
                  <a:pt x="0" y="52246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96" b="-1596"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44004" y="2650710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40737" y="7604827"/>
            <a:ext cx="1825579" cy="2909289"/>
          </a:xfrm>
          <a:custGeom>
            <a:avLst/>
            <a:gdLst/>
            <a:ahLst/>
            <a:cxnLst/>
            <a:rect l="l" t="t" r="r" b="b"/>
            <a:pathLst>
              <a:path w="1825579" h="2909289">
                <a:moveTo>
                  <a:pt x="0" y="0"/>
                </a:moveTo>
                <a:lnTo>
                  <a:pt x="1825579" y="0"/>
                </a:lnTo>
                <a:lnTo>
                  <a:pt x="1825579" y="2909289"/>
                </a:lnTo>
                <a:lnTo>
                  <a:pt x="0" y="29092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>
            <a:off x="11458794" y="1535095"/>
            <a:ext cx="6936837" cy="5202628"/>
          </a:xfrm>
          <a:custGeom>
            <a:avLst/>
            <a:gdLst/>
            <a:ahLst/>
            <a:cxnLst/>
            <a:rect l="l" t="t" r="r" b="b"/>
            <a:pathLst>
              <a:path w="6936837" h="5202628">
                <a:moveTo>
                  <a:pt x="0" y="0"/>
                </a:moveTo>
                <a:lnTo>
                  <a:pt x="6936837" y="0"/>
                </a:lnTo>
                <a:lnTo>
                  <a:pt x="6936837" y="5202627"/>
                </a:lnTo>
                <a:lnTo>
                  <a:pt x="0" y="520262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05584" y="402530"/>
            <a:ext cx="11353531" cy="626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77"/>
              </a:lnSpc>
              <a:spcBef>
                <a:spcPct val="0"/>
              </a:spcBef>
            </a:pPr>
            <a:r>
              <a:rPr lang="en-US" sz="4777" b="1">
                <a:solidFill>
                  <a:srgbClr val="4A71F6"/>
                </a:solidFill>
                <a:latin typeface="DM Sans Bold"/>
                <a:ea typeface="DM Sans Bold"/>
                <a:cs typeface="DM Sans Bold"/>
                <a:sym typeface="DM Sans Bold"/>
              </a:rPr>
              <a:t>Dogoterapia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708879" y="-1520597"/>
            <a:ext cx="7695990" cy="5098593"/>
          </a:xfrm>
          <a:custGeom>
            <a:avLst/>
            <a:gdLst/>
            <a:ahLst/>
            <a:cxnLst/>
            <a:rect l="l" t="t" r="r" b="b"/>
            <a:pathLst>
              <a:path w="7695990" h="5098593">
                <a:moveTo>
                  <a:pt x="0" y="0"/>
                </a:moveTo>
                <a:lnTo>
                  <a:pt x="7695990" y="0"/>
                </a:lnTo>
                <a:lnTo>
                  <a:pt x="7695990" y="5098594"/>
                </a:lnTo>
                <a:lnTo>
                  <a:pt x="0" y="5098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4440005" y="7737703"/>
            <a:ext cx="7695990" cy="5098593"/>
          </a:xfrm>
          <a:custGeom>
            <a:avLst/>
            <a:gdLst/>
            <a:ahLst/>
            <a:cxnLst/>
            <a:rect l="l" t="t" r="r" b="b"/>
            <a:pathLst>
              <a:path w="7695990" h="5098593">
                <a:moveTo>
                  <a:pt x="0" y="0"/>
                </a:moveTo>
                <a:lnTo>
                  <a:pt x="7695990" y="0"/>
                </a:lnTo>
                <a:lnTo>
                  <a:pt x="7695990" y="5098594"/>
                </a:lnTo>
                <a:lnTo>
                  <a:pt x="0" y="5098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9116" y="1028700"/>
            <a:ext cx="16092217" cy="8941050"/>
          </a:xfrm>
          <a:custGeom>
            <a:avLst/>
            <a:gdLst/>
            <a:ahLst/>
            <a:cxnLst/>
            <a:rect l="l" t="t" r="r" b="b"/>
            <a:pathLst>
              <a:path w="16092217" h="8941050">
                <a:moveTo>
                  <a:pt x="0" y="0"/>
                </a:moveTo>
                <a:lnTo>
                  <a:pt x="16092217" y="0"/>
                </a:lnTo>
                <a:lnTo>
                  <a:pt x="16092217" y="8941050"/>
                </a:lnTo>
                <a:lnTo>
                  <a:pt x="0" y="894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8709">
            <a:off x="17190808" y="7503114"/>
            <a:ext cx="1181543" cy="1431385"/>
          </a:xfrm>
          <a:custGeom>
            <a:avLst/>
            <a:gdLst/>
            <a:ahLst/>
            <a:cxnLst/>
            <a:rect l="l" t="t" r="r" b="b"/>
            <a:pathLst>
              <a:path w="1181543" h="1431385">
                <a:moveTo>
                  <a:pt x="0" y="0"/>
                </a:moveTo>
                <a:lnTo>
                  <a:pt x="1181543" y="0"/>
                </a:lnTo>
                <a:lnTo>
                  <a:pt x="1181543" y="1431384"/>
                </a:lnTo>
                <a:lnTo>
                  <a:pt x="0" y="1431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889329" flipH="1">
            <a:off x="-253959" y="2699677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3"/>
                </a:lnTo>
                <a:lnTo>
                  <a:pt x="2786150" y="1242213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4859311" y="2628706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5" y="0"/>
                </a:lnTo>
                <a:lnTo>
                  <a:pt x="7960895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8738" y="2158165"/>
            <a:ext cx="4783611" cy="6356958"/>
          </a:xfrm>
          <a:custGeom>
            <a:avLst/>
            <a:gdLst/>
            <a:ahLst/>
            <a:cxnLst/>
            <a:rect l="l" t="t" r="r" b="b"/>
            <a:pathLst>
              <a:path w="4783611" h="6356958">
                <a:moveTo>
                  <a:pt x="0" y="0"/>
                </a:moveTo>
                <a:lnTo>
                  <a:pt x="4783611" y="0"/>
                </a:lnTo>
                <a:lnTo>
                  <a:pt x="478361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39116" y="7478266"/>
            <a:ext cx="1825579" cy="2909289"/>
          </a:xfrm>
          <a:custGeom>
            <a:avLst/>
            <a:gdLst/>
            <a:ahLst/>
            <a:cxnLst/>
            <a:rect l="l" t="t" r="r" b="b"/>
            <a:pathLst>
              <a:path w="1825579" h="2909289">
                <a:moveTo>
                  <a:pt x="0" y="0"/>
                </a:moveTo>
                <a:lnTo>
                  <a:pt x="1825579" y="0"/>
                </a:lnTo>
                <a:lnTo>
                  <a:pt x="1825579" y="2909290"/>
                </a:lnTo>
                <a:lnTo>
                  <a:pt x="0" y="29092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>
            <a:off x="11504676" y="829899"/>
            <a:ext cx="6597321" cy="5956486"/>
          </a:xfrm>
          <a:custGeom>
            <a:avLst/>
            <a:gdLst/>
            <a:ahLst/>
            <a:cxnLst/>
            <a:rect l="l" t="t" r="r" b="b"/>
            <a:pathLst>
              <a:path w="6597321" h="5956486">
                <a:moveTo>
                  <a:pt x="0" y="0"/>
                </a:moveTo>
                <a:lnTo>
                  <a:pt x="6597321" y="0"/>
                </a:lnTo>
                <a:lnTo>
                  <a:pt x="6597321" y="5956486"/>
                </a:lnTo>
                <a:lnTo>
                  <a:pt x="0" y="595648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38" r="-20668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05584" y="402530"/>
            <a:ext cx="11353531" cy="626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77"/>
              </a:lnSpc>
              <a:spcBef>
                <a:spcPct val="0"/>
              </a:spcBef>
            </a:pPr>
            <a:r>
              <a:rPr lang="en-US" sz="4777" b="1">
                <a:solidFill>
                  <a:srgbClr val="4A71F6"/>
                </a:solidFill>
                <a:latin typeface="DM Sans Bold"/>
                <a:ea typeface="DM Sans Bold"/>
                <a:cs typeface="DM Sans Bold"/>
                <a:sym typeface="DM Sans Bold"/>
              </a:rPr>
              <a:t>Wyjątkowi goście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708879" y="-1520597"/>
            <a:ext cx="7695990" cy="5098593"/>
          </a:xfrm>
          <a:custGeom>
            <a:avLst/>
            <a:gdLst/>
            <a:ahLst/>
            <a:cxnLst/>
            <a:rect l="l" t="t" r="r" b="b"/>
            <a:pathLst>
              <a:path w="7695990" h="5098593">
                <a:moveTo>
                  <a:pt x="0" y="0"/>
                </a:moveTo>
                <a:lnTo>
                  <a:pt x="7695990" y="0"/>
                </a:lnTo>
                <a:lnTo>
                  <a:pt x="7695990" y="5098594"/>
                </a:lnTo>
                <a:lnTo>
                  <a:pt x="0" y="5098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4440005" y="7737703"/>
            <a:ext cx="7695990" cy="5098593"/>
          </a:xfrm>
          <a:custGeom>
            <a:avLst/>
            <a:gdLst/>
            <a:ahLst/>
            <a:cxnLst/>
            <a:rect l="l" t="t" r="r" b="b"/>
            <a:pathLst>
              <a:path w="7695990" h="5098593">
                <a:moveTo>
                  <a:pt x="0" y="0"/>
                </a:moveTo>
                <a:lnTo>
                  <a:pt x="7695990" y="0"/>
                </a:lnTo>
                <a:lnTo>
                  <a:pt x="7695990" y="5098594"/>
                </a:lnTo>
                <a:lnTo>
                  <a:pt x="0" y="5098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9116" y="1028700"/>
            <a:ext cx="16092217" cy="8941050"/>
          </a:xfrm>
          <a:custGeom>
            <a:avLst/>
            <a:gdLst/>
            <a:ahLst/>
            <a:cxnLst/>
            <a:rect l="l" t="t" r="r" b="b"/>
            <a:pathLst>
              <a:path w="16092217" h="8941050">
                <a:moveTo>
                  <a:pt x="0" y="0"/>
                </a:moveTo>
                <a:lnTo>
                  <a:pt x="16092217" y="0"/>
                </a:lnTo>
                <a:lnTo>
                  <a:pt x="16092217" y="8941050"/>
                </a:lnTo>
                <a:lnTo>
                  <a:pt x="0" y="894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8709">
            <a:off x="17190808" y="7503114"/>
            <a:ext cx="1181543" cy="1431385"/>
          </a:xfrm>
          <a:custGeom>
            <a:avLst/>
            <a:gdLst/>
            <a:ahLst/>
            <a:cxnLst/>
            <a:rect l="l" t="t" r="r" b="b"/>
            <a:pathLst>
              <a:path w="1181543" h="1431385">
                <a:moveTo>
                  <a:pt x="0" y="0"/>
                </a:moveTo>
                <a:lnTo>
                  <a:pt x="1181543" y="0"/>
                </a:lnTo>
                <a:lnTo>
                  <a:pt x="1181543" y="1431384"/>
                </a:lnTo>
                <a:lnTo>
                  <a:pt x="0" y="1431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889329" flipH="1">
            <a:off x="-253959" y="2699677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3"/>
                </a:lnTo>
                <a:lnTo>
                  <a:pt x="2786150" y="1242213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5733111" y="3190979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1907664" y="365035"/>
            <a:ext cx="6214396" cy="5911497"/>
          </a:xfrm>
          <a:custGeom>
            <a:avLst/>
            <a:gdLst/>
            <a:ahLst/>
            <a:cxnLst/>
            <a:rect l="l" t="t" r="r" b="b"/>
            <a:pathLst>
              <a:path w="6214396" h="5911497">
                <a:moveTo>
                  <a:pt x="0" y="0"/>
                </a:moveTo>
                <a:lnTo>
                  <a:pt x="6214396" y="0"/>
                </a:lnTo>
                <a:lnTo>
                  <a:pt x="6214396" y="5911497"/>
                </a:lnTo>
                <a:lnTo>
                  <a:pt x="0" y="59114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730" t="-1001" r="-16373"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-237560" y="2513890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02073" y="7377711"/>
            <a:ext cx="1825579" cy="2909289"/>
          </a:xfrm>
          <a:custGeom>
            <a:avLst/>
            <a:gdLst/>
            <a:ahLst/>
            <a:cxnLst/>
            <a:rect l="l" t="t" r="r" b="b"/>
            <a:pathLst>
              <a:path w="1825579" h="2909289">
                <a:moveTo>
                  <a:pt x="0" y="0"/>
                </a:moveTo>
                <a:lnTo>
                  <a:pt x="1825579" y="0"/>
                </a:lnTo>
                <a:lnTo>
                  <a:pt x="1825579" y="2909289"/>
                </a:lnTo>
                <a:lnTo>
                  <a:pt x="0" y="29092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05584" y="402530"/>
            <a:ext cx="11353531" cy="626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77"/>
              </a:lnSpc>
              <a:spcBef>
                <a:spcPct val="0"/>
              </a:spcBef>
            </a:pPr>
            <a:r>
              <a:rPr lang="en-US" sz="4777" b="1">
                <a:solidFill>
                  <a:srgbClr val="4A71F6"/>
                </a:solidFill>
                <a:latin typeface="DM Sans Bold"/>
                <a:ea typeface="DM Sans Bold"/>
                <a:cs typeface="DM Sans Bold"/>
                <a:sym typeface="DM Sans Bold"/>
              </a:rPr>
              <a:t>Spotkanie z alpakami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708879" y="-1520597"/>
            <a:ext cx="7695990" cy="5098593"/>
          </a:xfrm>
          <a:custGeom>
            <a:avLst/>
            <a:gdLst/>
            <a:ahLst/>
            <a:cxnLst/>
            <a:rect l="l" t="t" r="r" b="b"/>
            <a:pathLst>
              <a:path w="7695990" h="5098593">
                <a:moveTo>
                  <a:pt x="0" y="0"/>
                </a:moveTo>
                <a:lnTo>
                  <a:pt x="7695990" y="0"/>
                </a:lnTo>
                <a:lnTo>
                  <a:pt x="7695990" y="5098594"/>
                </a:lnTo>
                <a:lnTo>
                  <a:pt x="0" y="5098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4440005" y="7737703"/>
            <a:ext cx="7695990" cy="5098593"/>
          </a:xfrm>
          <a:custGeom>
            <a:avLst/>
            <a:gdLst/>
            <a:ahLst/>
            <a:cxnLst/>
            <a:rect l="l" t="t" r="r" b="b"/>
            <a:pathLst>
              <a:path w="7695990" h="5098593">
                <a:moveTo>
                  <a:pt x="0" y="0"/>
                </a:moveTo>
                <a:lnTo>
                  <a:pt x="7695990" y="0"/>
                </a:lnTo>
                <a:lnTo>
                  <a:pt x="7695990" y="5098594"/>
                </a:lnTo>
                <a:lnTo>
                  <a:pt x="0" y="5098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9116" y="1028700"/>
            <a:ext cx="16092217" cy="8941050"/>
          </a:xfrm>
          <a:custGeom>
            <a:avLst/>
            <a:gdLst/>
            <a:ahLst/>
            <a:cxnLst/>
            <a:rect l="l" t="t" r="r" b="b"/>
            <a:pathLst>
              <a:path w="16092217" h="8941050">
                <a:moveTo>
                  <a:pt x="0" y="0"/>
                </a:moveTo>
                <a:lnTo>
                  <a:pt x="16092217" y="0"/>
                </a:lnTo>
                <a:lnTo>
                  <a:pt x="16092217" y="8941050"/>
                </a:lnTo>
                <a:lnTo>
                  <a:pt x="0" y="89410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8709">
            <a:off x="17190808" y="7503114"/>
            <a:ext cx="1181543" cy="1431385"/>
          </a:xfrm>
          <a:custGeom>
            <a:avLst/>
            <a:gdLst/>
            <a:ahLst/>
            <a:cxnLst/>
            <a:rect l="l" t="t" r="r" b="b"/>
            <a:pathLst>
              <a:path w="1181543" h="1431385">
                <a:moveTo>
                  <a:pt x="0" y="0"/>
                </a:moveTo>
                <a:lnTo>
                  <a:pt x="1181543" y="0"/>
                </a:lnTo>
                <a:lnTo>
                  <a:pt x="1181543" y="1431384"/>
                </a:lnTo>
                <a:lnTo>
                  <a:pt x="0" y="1431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889329" flipH="1">
            <a:off x="-253959" y="2699677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3"/>
                </a:lnTo>
                <a:lnTo>
                  <a:pt x="2786150" y="1242213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98960" y="7608071"/>
            <a:ext cx="1825579" cy="2909289"/>
          </a:xfrm>
          <a:custGeom>
            <a:avLst/>
            <a:gdLst/>
            <a:ahLst/>
            <a:cxnLst/>
            <a:rect l="l" t="t" r="r" b="b"/>
            <a:pathLst>
              <a:path w="1825579" h="2909289">
                <a:moveTo>
                  <a:pt x="0" y="0"/>
                </a:moveTo>
                <a:lnTo>
                  <a:pt x="1825579" y="0"/>
                </a:lnTo>
                <a:lnTo>
                  <a:pt x="1825579" y="2909289"/>
                </a:lnTo>
                <a:lnTo>
                  <a:pt x="0" y="29092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00022" y="1553069"/>
            <a:ext cx="7374178" cy="5530633"/>
          </a:xfrm>
          <a:custGeom>
            <a:avLst/>
            <a:gdLst/>
            <a:ahLst/>
            <a:cxnLst/>
            <a:rect l="l" t="t" r="r" b="b"/>
            <a:pathLst>
              <a:path w="7374178" h="5530633">
                <a:moveTo>
                  <a:pt x="0" y="0"/>
                </a:moveTo>
                <a:lnTo>
                  <a:pt x="7374178" y="0"/>
                </a:lnTo>
                <a:lnTo>
                  <a:pt x="7374178" y="5530633"/>
                </a:lnTo>
                <a:lnTo>
                  <a:pt x="0" y="55306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6540226" y="5138685"/>
            <a:ext cx="5521217" cy="4140913"/>
          </a:xfrm>
          <a:custGeom>
            <a:avLst/>
            <a:gdLst/>
            <a:ahLst/>
            <a:cxnLst/>
            <a:rect l="l" t="t" r="r" b="b"/>
            <a:pathLst>
              <a:path w="5521217" h="4140913">
                <a:moveTo>
                  <a:pt x="0" y="0"/>
                </a:moveTo>
                <a:lnTo>
                  <a:pt x="5521216" y="0"/>
                </a:lnTo>
                <a:lnTo>
                  <a:pt x="5521216" y="4140913"/>
                </a:lnTo>
                <a:lnTo>
                  <a:pt x="0" y="41409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12062" y="450993"/>
            <a:ext cx="7387158" cy="5540369"/>
          </a:xfrm>
          <a:custGeom>
            <a:avLst/>
            <a:gdLst/>
            <a:ahLst/>
            <a:cxnLst/>
            <a:rect l="l" t="t" r="r" b="b"/>
            <a:pathLst>
              <a:path w="7387158" h="5540369">
                <a:moveTo>
                  <a:pt x="0" y="0"/>
                </a:moveTo>
                <a:lnTo>
                  <a:pt x="7387159" y="0"/>
                </a:lnTo>
                <a:lnTo>
                  <a:pt x="7387159" y="5540369"/>
                </a:lnTo>
                <a:lnTo>
                  <a:pt x="0" y="554036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05584" y="402530"/>
            <a:ext cx="11353531" cy="626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77"/>
              </a:lnSpc>
              <a:spcBef>
                <a:spcPct val="0"/>
              </a:spcBef>
            </a:pPr>
            <a:r>
              <a:rPr lang="en-US" sz="4777" b="1">
                <a:solidFill>
                  <a:srgbClr val="4A71F6"/>
                </a:solidFill>
                <a:latin typeface="DM Sans Bold"/>
                <a:ea typeface="DM Sans Bold"/>
                <a:cs typeface="DM Sans Bold"/>
                <a:sym typeface="DM Sans Bold"/>
              </a:rPr>
              <a:t>Warsztaty z Panem Pianką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98603" y="1663049"/>
            <a:ext cx="14078083" cy="12516696"/>
          </a:xfrm>
          <a:custGeom>
            <a:avLst/>
            <a:gdLst/>
            <a:ahLst/>
            <a:cxnLst/>
            <a:rect l="l" t="t" r="r" b="b"/>
            <a:pathLst>
              <a:path w="14078083" h="12516696">
                <a:moveTo>
                  <a:pt x="0" y="0"/>
                </a:moveTo>
                <a:lnTo>
                  <a:pt x="14078083" y="0"/>
                </a:lnTo>
                <a:lnTo>
                  <a:pt x="14078083" y="12516696"/>
                </a:lnTo>
                <a:lnTo>
                  <a:pt x="0" y="12516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2442138">
            <a:off x="12868078" y="4896435"/>
            <a:ext cx="8166684" cy="8187078"/>
            <a:chOff x="0" y="0"/>
            <a:chExt cx="5594350" cy="5608320"/>
          </a:xfrm>
        </p:grpSpPr>
        <p:sp>
          <p:nvSpPr>
            <p:cNvPr id="4" name="Freeform 4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4"/>
              <a:stretch>
                <a:fillRect l="-23435" r="-2343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596832" y="1487397"/>
            <a:ext cx="13867561" cy="7797342"/>
          </a:xfrm>
          <a:custGeom>
            <a:avLst/>
            <a:gdLst/>
            <a:ahLst/>
            <a:cxnLst/>
            <a:rect l="l" t="t" r="r" b="b"/>
            <a:pathLst>
              <a:path w="13867561" h="7797342">
                <a:moveTo>
                  <a:pt x="0" y="0"/>
                </a:moveTo>
                <a:lnTo>
                  <a:pt x="13867562" y="0"/>
                </a:lnTo>
                <a:lnTo>
                  <a:pt x="13867562" y="7797342"/>
                </a:lnTo>
                <a:lnTo>
                  <a:pt x="0" y="7797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339319" y="2377337"/>
            <a:ext cx="2273065" cy="1996165"/>
          </a:xfrm>
          <a:custGeom>
            <a:avLst/>
            <a:gdLst/>
            <a:ahLst/>
            <a:cxnLst/>
            <a:rect l="l" t="t" r="r" b="b"/>
            <a:pathLst>
              <a:path w="2273065" h="1996165">
                <a:moveTo>
                  <a:pt x="0" y="0"/>
                </a:moveTo>
                <a:lnTo>
                  <a:pt x="2273065" y="0"/>
                </a:lnTo>
                <a:lnTo>
                  <a:pt x="2273065" y="1996165"/>
                </a:lnTo>
                <a:lnTo>
                  <a:pt x="0" y="19961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60802" y="5755088"/>
            <a:ext cx="3657171" cy="5864268"/>
          </a:xfrm>
          <a:custGeom>
            <a:avLst/>
            <a:gdLst/>
            <a:ahLst/>
            <a:cxnLst/>
            <a:rect l="l" t="t" r="r" b="b"/>
            <a:pathLst>
              <a:path w="3657171" h="5864268">
                <a:moveTo>
                  <a:pt x="0" y="0"/>
                </a:moveTo>
                <a:lnTo>
                  <a:pt x="3657171" y="0"/>
                </a:lnTo>
                <a:lnTo>
                  <a:pt x="3657171" y="5864268"/>
                </a:lnTo>
                <a:lnTo>
                  <a:pt x="0" y="58642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0538" y="8121422"/>
            <a:ext cx="1916325" cy="1543513"/>
          </a:xfrm>
          <a:custGeom>
            <a:avLst/>
            <a:gdLst/>
            <a:ahLst/>
            <a:cxnLst/>
            <a:rect l="l" t="t" r="r" b="b"/>
            <a:pathLst>
              <a:path w="1916325" h="1543513">
                <a:moveTo>
                  <a:pt x="0" y="0"/>
                </a:moveTo>
                <a:lnTo>
                  <a:pt x="1916324" y="0"/>
                </a:lnTo>
                <a:lnTo>
                  <a:pt x="1916324" y="1543513"/>
                </a:lnTo>
                <a:lnTo>
                  <a:pt x="0" y="154351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flipH="1">
            <a:off x="218460" y="747537"/>
            <a:ext cx="2044237" cy="2689786"/>
          </a:xfrm>
          <a:custGeom>
            <a:avLst/>
            <a:gdLst/>
            <a:ahLst/>
            <a:cxnLst/>
            <a:rect l="l" t="t" r="r" b="b"/>
            <a:pathLst>
              <a:path w="2044237" h="2689786">
                <a:moveTo>
                  <a:pt x="2044237" y="0"/>
                </a:moveTo>
                <a:lnTo>
                  <a:pt x="0" y="0"/>
                </a:lnTo>
                <a:lnTo>
                  <a:pt x="0" y="2689786"/>
                </a:lnTo>
                <a:lnTo>
                  <a:pt x="2044237" y="2689786"/>
                </a:lnTo>
                <a:lnTo>
                  <a:pt x="2044237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004531" y="609705"/>
            <a:ext cx="4619897" cy="4114800"/>
          </a:xfrm>
          <a:custGeom>
            <a:avLst/>
            <a:gdLst/>
            <a:ahLst/>
            <a:cxnLst/>
            <a:rect l="l" t="t" r="r" b="b"/>
            <a:pathLst>
              <a:path w="4619897" h="4114800">
                <a:moveTo>
                  <a:pt x="0" y="0"/>
                </a:moveTo>
                <a:lnTo>
                  <a:pt x="4619897" y="0"/>
                </a:lnTo>
                <a:lnTo>
                  <a:pt x="46198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53743" y="3327795"/>
            <a:ext cx="8312123" cy="5469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1311" lvl="1" indent="-260655" algn="l">
              <a:lnSpc>
                <a:spcPts val="3380"/>
              </a:lnSpc>
              <a:spcBef>
                <a:spcPct val="0"/>
              </a:spcBef>
              <a:buAutoNum type="arabicPeriod"/>
            </a:pPr>
            <a:r>
              <a:rPr lang="en-US" sz="241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Podstawa prawna​</a:t>
            </a:r>
          </a:p>
          <a:p>
            <a:pPr marL="521311" lvl="1" indent="-260655" algn="l">
              <a:lnSpc>
                <a:spcPts val="3380"/>
              </a:lnSpc>
              <a:spcBef>
                <a:spcPct val="0"/>
              </a:spcBef>
              <a:buAutoNum type="arabicPeriod"/>
            </a:pPr>
            <a:r>
              <a:rPr lang="en-US" sz="241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Rozkład dnia​</a:t>
            </a:r>
          </a:p>
          <a:p>
            <a:pPr marL="521311" lvl="1" indent="-260655" algn="l">
              <a:lnSpc>
                <a:spcPts val="3380"/>
              </a:lnSpc>
              <a:spcBef>
                <a:spcPct val="0"/>
              </a:spcBef>
              <a:buAutoNum type="arabicPeriod"/>
            </a:pPr>
            <a:r>
              <a:rPr lang="en-US" sz="241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Odpłatność za przedszkole​</a:t>
            </a:r>
          </a:p>
          <a:p>
            <a:pPr marL="521311" lvl="1" indent="-260655" algn="l">
              <a:lnSpc>
                <a:spcPts val="3380"/>
              </a:lnSpc>
              <a:spcBef>
                <a:spcPct val="0"/>
              </a:spcBef>
              <a:buAutoNum type="arabicPeriod"/>
            </a:pPr>
            <a:r>
              <a:rPr lang="en-US" sz="241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Przyprowadzanie i odbiór dziecka z przedszkola​</a:t>
            </a:r>
          </a:p>
          <a:p>
            <a:pPr marL="521311" lvl="1" indent="-260655" algn="l">
              <a:lnSpc>
                <a:spcPts val="3380"/>
              </a:lnSpc>
              <a:spcBef>
                <a:spcPct val="0"/>
              </a:spcBef>
              <a:buAutoNum type="arabicPeriod"/>
            </a:pPr>
            <a:r>
              <a:rPr lang="en-US" sz="241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Wyprawka do przedszkola​</a:t>
            </a:r>
          </a:p>
          <a:p>
            <a:pPr marL="521311" lvl="1" indent="-260655" algn="l">
              <a:lnSpc>
                <a:spcPts val="3380"/>
              </a:lnSpc>
              <a:spcBef>
                <a:spcPct val="0"/>
              </a:spcBef>
              <a:buAutoNum type="arabicPeriod"/>
            </a:pPr>
            <a:r>
              <a:rPr lang="en-US" sz="241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Oferta edukacyjna​</a:t>
            </a:r>
          </a:p>
          <a:p>
            <a:pPr marL="521311" lvl="1" indent="-260655" algn="l">
              <a:lnSpc>
                <a:spcPts val="3380"/>
              </a:lnSpc>
              <a:spcBef>
                <a:spcPct val="0"/>
              </a:spcBef>
              <a:buAutoNum type="arabicPeriod"/>
            </a:pPr>
            <a:r>
              <a:rPr lang="en-US" sz="241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Udział w projektach​</a:t>
            </a:r>
          </a:p>
          <a:p>
            <a:pPr marL="521311" lvl="1" indent="-260655" algn="l">
              <a:lnSpc>
                <a:spcPts val="3380"/>
              </a:lnSpc>
              <a:spcBef>
                <a:spcPct val="0"/>
              </a:spcBef>
              <a:buAutoNum type="arabicPeriod"/>
            </a:pPr>
            <a:r>
              <a:rPr lang="en-US" sz="241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Zwyczaje przedszkola​</a:t>
            </a:r>
          </a:p>
          <a:p>
            <a:pPr marL="521311" lvl="1" indent="-260655" algn="l">
              <a:lnSpc>
                <a:spcPts val="3380"/>
              </a:lnSpc>
              <a:spcBef>
                <a:spcPct val="0"/>
              </a:spcBef>
              <a:buAutoNum type="arabicPeriod"/>
            </a:pPr>
            <a:r>
              <a:rPr lang="en-US" sz="241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Współpraca z rodzicami​</a:t>
            </a:r>
          </a:p>
          <a:p>
            <a:pPr marL="521311" lvl="1" indent="-260655" algn="l">
              <a:lnSpc>
                <a:spcPts val="3380"/>
              </a:lnSpc>
              <a:spcBef>
                <a:spcPct val="0"/>
              </a:spcBef>
              <a:buAutoNum type="arabicPeriod"/>
            </a:pPr>
            <a:r>
              <a:rPr lang="en-US" sz="241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Jak przygotować dziecko na spotkanie z przedszkolem​</a:t>
            </a:r>
          </a:p>
          <a:p>
            <a:pPr marL="521311" lvl="1" indent="-260655" algn="l">
              <a:lnSpc>
                <a:spcPts val="3380"/>
              </a:lnSpc>
              <a:spcBef>
                <a:spcPct val="0"/>
              </a:spcBef>
              <a:buAutoNum type="arabicPeriod"/>
            </a:pPr>
            <a:r>
              <a:rPr lang="en-US" sz="241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Adres i strona internetowa ​</a:t>
            </a:r>
          </a:p>
          <a:p>
            <a:pPr marL="521311" lvl="1" indent="-260655" algn="l">
              <a:lnSpc>
                <a:spcPts val="3380"/>
              </a:lnSpc>
              <a:spcBef>
                <a:spcPct val="0"/>
              </a:spcBef>
              <a:buAutoNum type="arabicPeriod"/>
            </a:pPr>
            <a:r>
              <a:rPr lang="en-US" sz="241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Dni Adaptacyjne​</a:t>
            </a:r>
          </a:p>
          <a:p>
            <a:pPr algn="l">
              <a:lnSpc>
                <a:spcPts val="3380"/>
              </a:lnSpc>
              <a:spcBef>
                <a:spcPct val="0"/>
              </a:spcBef>
            </a:pPr>
            <a:endParaRPr lang="en-US" sz="2414">
              <a:solidFill>
                <a:srgbClr val="4A71F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09423" y="2686155"/>
            <a:ext cx="7153596" cy="537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12"/>
              </a:lnSpc>
              <a:spcBef>
                <a:spcPct val="0"/>
              </a:spcBef>
            </a:pPr>
            <a:r>
              <a:rPr lang="en-US" sz="3662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Najważniejsze informacje​: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2708879" y="-1520597"/>
            <a:ext cx="7695990" cy="5098593"/>
          </a:xfrm>
          <a:custGeom>
            <a:avLst/>
            <a:gdLst/>
            <a:ahLst/>
            <a:cxnLst/>
            <a:rect l="l" t="t" r="r" b="b"/>
            <a:pathLst>
              <a:path w="7695990" h="5098593">
                <a:moveTo>
                  <a:pt x="0" y="0"/>
                </a:moveTo>
                <a:lnTo>
                  <a:pt x="7695990" y="0"/>
                </a:lnTo>
                <a:lnTo>
                  <a:pt x="7695990" y="5098594"/>
                </a:lnTo>
                <a:lnTo>
                  <a:pt x="0" y="5098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4440005" y="7737703"/>
            <a:ext cx="7695990" cy="5098593"/>
          </a:xfrm>
          <a:custGeom>
            <a:avLst/>
            <a:gdLst/>
            <a:ahLst/>
            <a:cxnLst/>
            <a:rect l="l" t="t" r="r" b="b"/>
            <a:pathLst>
              <a:path w="7695990" h="5098593">
                <a:moveTo>
                  <a:pt x="0" y="0"/>
                </a:moveTo>
                <a:lnTo>
                  <a:pt x="7695990" y="0"/>
                </a:lnTo>
                <a:lnTo>
                  <a:pt x="7695990" y="5098594"/>
                </a:lnTo>
                <a:lnTo>
                  <a:pt x="0" y="5098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54112" y="1639797"/>
            <a:ext cx="11391836" cy="7282102"/>
          </a:xfrm>
          <a:custGeom>
            <a:avLst/>
            <a:gdLst/>
            <a:ahLst/>
            <a:cxnLst/>
            <a:rect l="l" t="t" r="r" b="b"/>
            <a:pathLst>
              <a:path w="10926299" h="6070797">
                <a:moveTo>
                  <a:pt x="0" y="0"/>
                </a:moveTo>
                <a:lnTo>
                  <a:pt x="10926299" y="0"/>
                </a:lnTo>
                <a:lnTo>
                  <a:pt x="10926299" y="6070797"/>
                </a:lnTo>
                <a:lnTo>
                  <a:pt x="0" y="60707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42081" y="1786588"/>
            <a:ext cx="2317219" cy="2026514"/>
          </a:xfrm>
          <a:custGeom>
            <a:avLst/>
            <a:gdLst/>
            <a:ahLst/>
            <a:cxnLst/>
            <a:rect l="l" t="t" r="r" b="b"/>
            <a:pathLst>
              <a:path w="2317219" h="2026514">
                <a:moveTo>
                  <a:pt x="0" y="0"/>
                </a:moveTo>
                <a:lnTo>
                  <a:pt x="2317219" y="0"/>
                </a:lnTo>
                <a:lnTo>
                  <a:pt x="2317219" y="2026514"/>
                </a:lnTo>
                <a:lnTo>
                  <a:pt x="0" y="2026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90249" y="7126165"/>
            <a:ext cx="2809095" cy="3273309"/>
          </a:xfrm>
          <a:custGeom>
            <a:avLst/>
            <a:gdLst/>
            <a:ahLst/>
            <a:cxnLst/>
            <a:rect l="l" t="t" r="r" b="b"/>
            <a:pathLst>
              <a:path w="2809095" h="3273309">
                <a:moveTo>
                  <a:pt x="0" y="0"/>
                </a:moveTo>
                <a:lnTo>
                  <a:pt x="2809095" y="0"/>
                </a:lnTo>
                <a:lnTo>
                  <a:pt x="2809095" y="3273309"/>
                </a:lnTo>
                <a:lnTo>
                  <a:pt x="0" y="32733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067234" y="4805193"/>
            <a:ext cx="2192066" cy="4114800"/>
          </a:xfrm>
          <a:custGeom>
            <a:avLst/>
            <a:gdLst/>
            <a:ahLst/>
            <a:cxnLst/>
            <a:rect l="l" t="t" r="r" b="b"/>
            <a:pathLst>
              <a:path w="2192066" h="4114800">
                <a:moveTo>
                  <a:pt x="0" y="0"/>
                </a:moveTo>
                <a:lnTo>
                  <a:pt x="2192066" y="0"/>
                </a:lnTo>
                <a:lnTo>
                  <a:pt x="2192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817691" y="3813102"/>
            <a:ext cx="5233302" cy="5246370"/>
            <a:chOff x="0" y="0"/>
            <a:chExt cx="5594350" cy="5608320"/>
          </a:xfrm>
        </p:grpSpPr>
        <p:sp>
          <p:nvSpPr>
            <p:cNvPr id="9" name="Freeform 9"/>
            <p:cNvSpPr/>
            <p:nvPr/>
          </p:nvSpPr>
          <p:spPr>
            <a:xfrm>
              <a:off x="-80010" y="-191770"/>
              <a:ext cx="6264910" cy="5977890"/>
            </a:xfrm>
            <a:custGeom>
              <a:avLst/>
              <a:gdLst/>
              <a:ahLst/>
              <a:cxnLst/>
              <a:rect l="l" t="t" r="r" b="b"/>
              <a:pathLst>
                <a:path w="6264910" h="597789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12"/>
              <a:stretch>
                <a:fillRect l="-25085" r="-25085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 rot="-868709">
            <a:off x="17190808" y="7503114"/>
            <a:ext cx="1181543" cy="1431385"/>
          </a:xfrm>
          <a:custGeom>
            <a:avLst/>
            <a:gdLst/>
            <a:ahLst/>
            <a:cxnLst/>
            <a:rect l="l" t="t" r="r" b="b"/>
            <a:pathLst>
              <a:path w="1181543" h="1431385">
                <a:moveTo>
                  <a:pt x="0" y="0"/>
                </a:moveTo>
                <a:lnTo>
                  <a:pt x="1181543" y="0"/>
                </a:lnTo>
                <a:lnTo>
                  <a:pt x="1181543" y="1431384"/>
                </a:lnTo>
                <a:lnTo>
                  <a:pt x="0" y="14313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889329" flipH="1">
            <a:off x="-253959" y="2699677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3"/>
                </a:lnTo>
                <a:lnTo>
                  <a:pt x="2786150" y="1242213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98960" y="7608071"/>
            <a:ext cx="1825579" cy="2909289"/>
          </a:xfrm>
          <a:custGeom>
            <a:avLst/>
            <a:gdLst/>
            <a:ahLst/>
            <a:cxnLst/>
            <a:rect l="l" t="t" r="r" b="b"/>
            <a:pathLst>
              <a:path w="1825579" h="2909289">
                <a:moveTo>
                  <a:pt x="0" y="0"/>
                </a:moveTo>
                <a:lnTo>
                  <a:pt x="1825579" y="0"/>
                </a:lnTo>
                <a:lnTo>
                  <a:pt x="1825579" y="2909289"/>
                </a:lnTo>
                <a:lnTo>
                  <a:pt x="0" y="29092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614340" y="2171700"/>
            <a:ext cx="11416297" cy="12522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77"/>
              </a:lnSpc>
            </a:pPr>
            <a:r>
              <a:rPr lang="en-US" sz="4777" dirty="0" err="1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Udział</a:t>
            </a:r>
            <a:r>
              <a:rPr lang="en-US" sz="4777" dirty="0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w </a:t>
            </a:r>
            <a:r>
              <a:rPr lang="en-US" sz="4777" dirty="0" err="1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projektach</a:t>
            </a:r>
            <a:r>
              <a:rPr lang="en-US" sz="4777" dirty="0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</a:p>
          <a:p>
            <a:pPr marL="0" lvl="0" indent="0" algn="l">
              <a:lnSpc>
                <a:spcPts val="4777"/>
              </a:lnSpc>
              <a:spcBef>
                <a:spcPct val="0"/>
              </a:spcBef>
            </a:pPr>
            <a:endParaRPr lang="en-US" sz="4777" dirty="0">
              <a:solidFill>
                <a:srgbClr val="4A71F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336224" y="2857501"/>
            <a:ext cx="8186134" cy="5951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5" lvl="1" indent="-259082" algn="l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Z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darami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natury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świat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nie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jest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ponury</a:t>
            </a:r>
            <a:endParaRPr lang="en-US" sz="2400" dirty="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18165" lvl="1" indent="-259082" algn="l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Z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Kicią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Kocią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maluchy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zmieniają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się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w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zuchy</a:t>
            </a:r>
            <a:endParaRPr lang="en-US" sz="2400" dirty="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18165" lvl="1" indent="-259082" algn="l">
              <a:lnSpc>
                <a:spcPts val="3360"/>
              </a:lnSpc>
              <a:buFont typeface="Arial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Witaminki</a:t>
            </a:r>
            <a:endParaRPr lang="en-US" sz="2400" dirty="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18165" lvl="1" indent="-259082" algn="l">
              <a:lnSpc>
                <a:spcPts val="3360"/>
              </a:lnSpc>
              <a:buFont typeface="Arial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Zdrowo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sportowo</a:t>
            </a:r>
            <a:endParaRPr lang="en-US" sz="2400" dirty="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518165" lvl="1" indent="-259082" algn="l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Mamo,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tato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wolę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wodę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marL="518165" lvl="1" indent="-259082" algn="l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Klub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Mleczaka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marL="518165" lvl="1" indent="-259082" algn="l">
              <a:lnSpc>
                <a:spcPts val="3360"/>
              </a:lnSpc>
              <a:buFont typeface="Arial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Sprintem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do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maratonu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marL="518165" lvl="1" indent="-259082" algn="l">
              <a:lnSpc>
                <a:spcPts val="3360"/>
              </a:lnSpc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Pan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Sensorek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dobrze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wie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, jak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sportowo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bawić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się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marL="518165" lvl="1" indent="-259082" algn="l">
              <a:lnSpc>
                <a:spcPts val="3360"/>
              </a:lnSpc>
              <a:buFont typeface="Arial"/>
              <a:buChar char="•"/>
            </a:pP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Szlachetnie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zdrowo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z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małpką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Iwonką</a:t>
            </a:r>
            <a:r>
              <a:rPr lang="en-US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</a:p>
          <a:p>
            <a:pPr algn="l"/>
            <a:endParaRPr lang="pl-PL" sz="2400" dirty="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/>
            <a:r>
              <a:rPr lang="pl-PL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W ramach projektu finansowanego z funduszy Unii Europejskiej  dla naszych przedszkolaków odbywają się </a:t>
            </a:r>
          </a:p>
          <a:p>
            <a:pPr algn="l"/>
            <a:r>
              <a:rPr lang="pl-PL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zajęcia: </a:t>
            </a:r>
            <a:r>
              <a:rPr lang="pl-PL" sz="24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dogoterapia</a:t>
            </a:r>
            <a:r>
              <a:rPr lang="pl-PL" sz="24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,  kreatywne warsztaty plastyczne.</a:t>
            </a:r>
            <a:endParaRPr lang="en-US" sz="2400" dirty="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4759"/>
              </a:lnSpc>
            </a:pPr>
            <a:endParaRPr lang="en-US" sz="2400" dirty="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01995">
            <a:off x="-3924845" y="1329611"/>
            <a:ext cx="17129847" cy="9436989"/>
          </a:xfrm>
          <a:custGeom>
            <a:avLst/>
            <a:gdLst/>
            <a:ahLst/>
            <a:cxnLst/>
            <a:rect l="l" t="t" r="r" b="b"/>
            <a:pathLst>
              <a:path w="17129847" h="9436989">
                <a:moveTo>
                  <a:pt x="0" y="0"/>
                </a:moveTo>
                <a:lnTo>
                  <a:pt x="17129847" y="0"/>
                </a:lnTo>
                <a:lnTo>
                  <a:pt x="17129847" y="9436989"/>
                </a:lnTo>
                <a:lnTo>
                  <a:pt x="0" y="943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90434" y="633042"/>
            <a:ext cx="1944470" cy="2700652"/>
          </a:xfrm>
          <a:custGeom>
            <a:avLst/>
            <a:gdLst/>
            <a:ahLst/>
            <a:cxnLst/>
            <a:rect l="l" t="t" r="r" b="b"/>
            <a:pathLst>
              <a:path w="1944470" h="2700652">
                <a:moveTo>
                  <a:pt x="0" y="0"/>
                </a:moveTo>
                <a:lnTo>
                  <a:pt x="1944470" y="0"/>
                </a:lnTo>
                <a:lnTo>
                  <a:pt x="1944470" y="2700652"/>
                </a:lnTo>
                <a:lnTo>
                  <a:pt x="0" y="27006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97797" y="-1362272"/>
            <a:ext cx="4402996" cy="4114800"/>
          </a:xfrm>
          <a:custGeom>
            <a:avLst/>
            <a:gdLst/>
            <a:ahLst/>
            <a:cxnLst/>
            <a:rect l="l" t="t" r="r" b="b"/>
            <a:pathLst>
              <a:path w="4402996" h="4114800">
                <a:moveTo>
                  <a:pt x="0" y="0"/>
                </a:moveTo>
                <a:lnTo>
                  <a:pt x="4402996" y="0"/>
                </a:lnTo>
                <a:lnTo>
                  <a:pt x="44029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114167" y="3694404"/>
            <a:ext cx="3653842" cy="5246370"/>
            <a:chOff x="0" y="0"/>
            <a:chExt cx="4137660" cy="5941060"/>
          </a:xfrm>
        </p:grpSpPr>
        <p:sp>
          <p:nvSpPr>
            <p:cNvPr id="6" name="Freeform 6"/>
            <p:cNvSpPr/>
            <p:nvPr/>
          </p:nvSpPr>
          <p:spPr>
            <a:xfrm>
              <a:off x="-350520" y="-288290"/>
              <a:ext cx="4956810" cy="6334760"/>
            </a:xfrm>
            <a:custGeom>
              <a:avLst/>
              <a:gdLst/>
              <a:ahLst/>
              <a:cxnLst/>
              <a:rect l="l" t="t" r="r" b="b"/>
              <a:pathLst>
                <a:path w="4956810" h="6334760">
                  <a:moveTo>
                    <a:pt x="762000" y="824230"/>
                  </a:moveTo>
                  <a:cubicBezTo>
                    <a:pt x="1517650" y="146050"/>
                    <a:pt x="2913380" y="0"/>
                    <a:pt x="3416300" y="1047750"/>
                  </a:cubicBezTo>
                  <a:cubicBezTo>
                    <a:pt x="3614420" y="1484630"/>
                    <a:pt x="3507740" y="1979930"/>
                    <a:pt x="3566160" y="2440940"/>
                  </a:cubicBezTo>
                  <a:cubicBezTo>
                    <a:pt x="3647440" y="3079750"/>
                    <a:pt x="4140200" y="3562350"/>
                    <a:pt x="4362450" y="4147820"/>
                  </a:cubicBezTo>
                  <a:cubicBezTo>
                    <a:pt x="4956810" y="5591810"/>
                    <a:pt x="3315970" y="6334760"/>
                    <a:pt x="2122170" y="6216650"/>
                  </a:cubicBezTo>
                  <a:cubicBezTo>
                    <a:pt x="1496060" y="6215380"/>
                    <a:pt x="762000" y="6047740"/>
                    <a:pt x="467360" y="5431790"/>
                  </a:cubicBezTo>
                  <a:cubicBezTo>
                    <a:pt x="166370" y="4765040"/>
                    <a:pt x="539750" y="4028440"/>
                    <a:pt x="553720" y="3336290"/>
                  </a:cubicBezTo>
                  <a:cubicBezTo>
                    <a:pt x="571500" y="2500630"/>
                    <a:pt x="0" y="1489710"/>
                    <a:pt x="762000" y="824230"/>
                  </a:cubicBezTo>
                  <a:close/>
                </a:path>
              </a:pathLst>
            </a:custGeom>
            <a:blipFill>
              <a:blip r:embed="rId8"/>
              <a:stretch>
                <a:fillRect l="-21287" r="-70133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7" name="Freeform 7"/>
          <p:cNvSpPr/>
          <p:nvPr/>
        </p:nvSpPr>
        <p:spPr>
          <a:xfrm rot="5400000" flipV="1">
            <a:off x="915286" y="7270112"/>
            <a:ext cx="1202667" cy="3890981"/>
          </a:xfrm>
          <a:custGeom>
            <a:avLst/>
            <a:gdLst/>
            <a:ahLst/>
            <a:cxnLst/>
            <a:rect l="l" t="t" r="r" b="b"/>
            <a:pathLst>
              <a:path w="1202667" h="3890981">
                <a:moveTo>
                  <a:pt x="0" y="3890981"/>
                </a:moveTo>
                <a:lnTo>
                  <a:pt x="1202667" y="3890981"/>
                </a:lnTo>
                <a:lnTo>
                  <a:pt x="1202667" y="0"/>
                </a:lnTo>
                <a:lnTo>
                  <a:pt x="0" y="0"/>
                </a:lnTo>
                <a:lnTo>
                  <a:pt x="0" y="389098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flipH="1">
            <a:off x="472072" y="1348539"/>
            <a:ext cx="2089096" cy="1747007"/>
          </a:xfrm>
          <a:custGeom>
            <a:avLst/>
            <a:gdLst/>
            <a:ahLst/>
            <a:cxnLst/>
            <a:rect l="l" t="t" r="r" b="b"/>
            <a:pathLst>
              <a:path w="2089096" h="1747007">
                <a:moveTo>
                  <a:pt x="2089096" y="0"/>
                </a:moveTo>
                <a:lnTo>
                  <a:pt x="0" y="0"/>
                </a:lnTo>
                <a:lnTo>
                  <a:pt x="0" y="1747007"/>
                </a:lnTo>
                <a:lnTo>
                  <a:pt x="2089096" y="1747007"/>
                </a:lnTo>
                <a:lnTo>
                  <a:pt x="208909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85948" y="5396384"/>
            <a:ext cx="3725764" cy="4114800"/>
          </a:xfrm>
          <a:custGeom>
            <a:avLst/>
            <a:gdLst/>
            <a:ahLst/>
            <a:cxnLst/>
            <a:rect l="l" t="t" r="r" b="b"/>
            <a:pathLst>
              <a:path w="3725764" h="4114800">
                <a:moveTo>
                  <a:pt x="0" y="0"/>
                </a:moveTo>
                <a:lnTo>
                  <a:pt x="3725765" y="0"/>
                </a:lnTo>
                <a:lnTo>
                  <a:pt x="37257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62173" y="695128"/>
            <a:ext cx="3463913" cy="4114800"/>
          </a:xfrm>
          <a:custGeom>
            <a:avLst/>
            <a:gdLst/>
            <a:ahLst/>
            <a:cxnLst/>
            <a:rect l="l" t="t" r="r" b="b"/>
            <a:pathLst>
              <a:path w="3463913" h="4114800">
                <a:moveTo>
                  <a:pt x="0" y="0"/>
                </a:moveTo>
                <a:lnTo>
                  <a:pt x="3463914" y="0"/>
                </a:lnTo>
                <a:lnTo>
                  <a:pt x="3463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09668" y="3428944"/>
            <a:ext cx="5813096" cy="626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77"/>
              </a:lnSpc>
            </a:pPr>
            <a:r>
              <a:rPr lang="en-US" sz="4777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Konkursy: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5126" y="5086350"/>
            <a:ext cx="6689906" cy="562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0644" lvl="1" indent="-360322" algn="l">
              <a:lnSpc>
                <a:spcPts val="4673"/>
              </a:lnSpc>
              <a:buFont typeface="Arial"/>
              <a:buChar char="•"/>
            </a:pPr>
            <a:r>
              <a:rPr lang="en-US" sz="3337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Gminny Konkurs Recytatorski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5126" y="5799894"/>
            <a:ext cx="6332943" cy="1153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0644" lvl="1" indent="-360322" algn="l">
              <a:lnSpc>
                <a:spcPts val="4673"/>
              </a:lnSpc>
              <a:buFont typeface="Arial"/>
              <a:buChar char="•"/>
            </a:pPr>
            <a:r>
              <a:rPr lang="en-US" sz="3337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Konkursy plastyczne m.in na Wesołą dynię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5126" y="7051147"/>
            <a:ext cx="6088740" cy="1153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0644" lvl="1" indent="-360322" algn="l">
              <a:lnSpc>
                <a:spcPts val="4673"/>
              </a:lnSpc>
              <a:buFont typeface="Arial"/>
              <a:buChar char="•"/>
            </a:pPr>
            <a:r>
              <a:rPr lang="en-US" sz="3337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Między przedszkolny konkurs logopedyczny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86846" y="-3199697"/>
            <a:ext cx="10261418" cy="6399394"/>
          </a:xfrm>
          <a:custGeom>
            <a:avLst/>
            <a:gdLst/>
            <a:ahLst/>
            <a:cxnLst/>
            <a:rect l="l" t="t" r="r" b="b"/>
            <a:pathLst>
              <a:path w="10261418" h="6399394">
                <a:moveTo>
                  <a:pt x="0" y="0"/>
                </a:moveTo>
                <a:lnTo>
                  <a:pt x="10261419" y="0"/>
                </a:lnTo>
                <a:lnTo>
                  <a:pt x="10261419" y="6399394"/>
                </a:lnTo>
                <a:lnTo>
                  <a:pt x="0" y="6399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1598" y="1028700"/>
            <a:ext cx="15204804" cy="8229600"/>
          </a:xfrm>
          <a:custGeom>
            <a:avLst/>
            <a:gdLst/>
            <a:ahLst/>
            <a:cxnLst/>
            <a:rect l="l" t="t" r="r" b="b"/>
            <a:pathLst>
              <a:path w="15204804" h="8229600">
                <a:moveTo>
                  <a:pt x="0" y="0"/>
                </a:moveTo>
                <a:lnTo>
                  <a:pt x="15204804" y="0"/>
                </a:lnTo>
                <a:lnTo>
                  <a:pt x="152048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89502" y="2648595"/>
            <a:ext cx="11908996" cy="5369874"/>
          </a:xfrm>
          <a:custGeom>
            <a:avLst/>
            <a:gdLst/>
            <a:ahLst/>
            <a:cxnLst/>
            <a:rect l="l" t="t" r="r" b="b"/>
            <a:pathLst>
              <a:path w="11908996" h="5369874">
                <a:moveTo>
                  <a:pt x="0" y="0"/>
                </a:moveTo>
                <a:lnTo>
                  <a:pt x="11908996" y="0"/>
                </a:lnTo>
                <a:lnTo>
                  <a:pt x="11908996" y="5369875"/>
                </a:lnTo>
                <a:lnTo>
                  <a:pt x="0" y="5369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13610">
            <a:off x="15488846" y="477531"/>
            <a:ext cx="1648365" cy="1763814"/>
          </a:xfrm>
          <a:custGeom>
            <a:avLst/>
            <a:gdLst/>
            <a:ahLst/>
            <a:cxnLst/>
            <a:rect l="l" t="t" r="r" b="b"/>
            <a:pathLst>
              <a:path w="1648365" h="1763814">
                <a:moveTo>
                  <a:pt x="0" y="0"/>
                </a:moveTo>
                <a:lnTo>
                  <a:pt x="1648365" y="0"/>
                </a:lnTo>
                <a:lnTo>
                  <a:pt x="1648365" y="1763815"/>
                </a:lnTo>
                <a:lnTo>
                  <a:pt x="0" y="17638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06577" y="5924806"/>
            <a:ext cx="4993038" cy="4493734"/>
          </a:xfrm>
          <a:custGeom>
            <a:avLst/>
            <a:gdLst/>
            <a:ahLst/>
            <a:cxnLst/>
            <a:rect l="l" t="t" r="r" b="b"/>
            <a:pathLst>
              <a:path w="4993038" h="4493734">
                <a:moveTo>
                  <a:pt x="0" y="0"/>
                </a:moveTo>
                <a:lnTo>
                  <a:pt x="4993038" y="0"/>
                </a:lnTo>
                <a:lnTo>
                  <a:pt x="4993038" y="4493734"/>
                </a:lnTo>
                <a:lnTo>
                  <a:pt x="0" y="44937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23418" y="5924806"/>
            <a:ext cx="4637062" cy="4493734"/>
          </a:xfrm>
          <a:custGeom>
            <a:avLst/>
            <a:gdLst/>
            <a:ahLst/>
            <a:cxnLst/>
            <a:rect l="l" t="t" r="r" b="b"/>
            <a:pathLst>
              <a:path w="4637062" h="4493734">
                <a:moveTo>
                  <a:pt x="0" y="0"/>
                </a:moveTo>
                <a:lnTo>
                  <a:pt x="4637062" y="0"/>
                </a:lnTo>
                <a:lnTo>
                  <a:pt x="4637062" y="4493734"/>
                </a:lnTo>
                <a:lnTo>
                  <a:pt x="0" y="44937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30007">
            <a:off x="-199221" y="252414"/>
            <a:ext cx="1961334" cy="3182106"/>
          </a:xfrm>
          <a:custGeom>
            <a:avLst/>
            <a:gdLst/>
            <a:ahLst/>
            <a:cxnLst/>
            <a:rect l="l" t="t" r="r" b="b"/>
            <a:pathLst>
              <a:path w="1961334" h="3182106">
                <a:moveTo>
                  <a:pt x="0" y="0"/>
                </a:moveTo>
                <a:lnTo>
                  <a:pt x="1961334" y="0"/>
                </a:lnTo>
                <a:lnTo>
                  <a:pt x="1961334" y="3182106"/>
                </a:lnTo>
                <a:lnTo>
                  <a:pt x="0" y="31821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17905">
            <a:off x="16910878" y="3908744"/>
            <a:ext cx="1813354" cy="1622128"/>
          </a:xfrm>
          <a:custGeom>
            <a:avLst/>
            <a:gdLst/>
            <a:ahLst/>
            <a:cxnLst/>
            <a:rect l="l" t="t" r="r" b="b"/>
            <a:pathLst>
              <a:path w="1813354" h="1622128">
                <a:moveTo>
                  <a:pt x="0" y="0"/>
                </a:moveTo>
                <a:lnTo>
                  <a:pt x="1813355" y="0"/>
                </a:lnTo>
                <a:lnTo>
                  <a:pt x="1813355" y="1622128"/>
                </a:lnTo>
                <a:lnTo>
                  <a:pt x="0" y="16221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89329" flipH="1">
            <a:off x="12332620" y="6475892"/>
            <a:ext cx="2212511" cy="986454"/>
          </a:xfrm>
          <a:custGeom>
            <a:avLst/>
            <a:gdLst/>
            <a:ahLst/>
            <a:cxnLst/>
            <a:rect l="l" t="t" r="r" b="b"/>
            <a:pathLst>
              <a:path w="2212511" h="986454">
                <a:moveTo>
                  <a:pt x="2212511" y="0"/>
                </a:moveTo>
                <a:lnTo>
                  <a:pt x="0" y="0"/>
                </a:lnTo>
                <a:lnTo>
                  <a:pt x="0" y="986454"/>
                </a:lnTo>
                <a:lnTo>
                  <a:pt x="2212511" y="986454"/>
                </a:lnTo>
                <a:lnTo>
                  <a:pt x="2212511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292795" y="8519110"/>
            <a:ext cx="1390004" cy="1767890"/>
          </a:xfrm>
          <a:custGeom>
            <a:avLst/>
            <a:gdLst/>
            <a:ahLst/>
            <a:cxnLst/>
            <a:rect l="l" t="t" r="r" b="b"/>
            <a:pathLst>
              <a:path w="1390004" h="1767890">
                <a:moveTo>
                  <a:pt x="0" y="0"/>
                </a:moveTo>
                <a:lnTo>
                  <a:pt x="1390004" y="0"/>
                </a:lnTo>
                <a:lnTo>
                  <a:pt x="1390004" y="1767890"/>
                </a:lnTo>
                <a:lnTo>
                  <a:pt x="0" y="176789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35713" y="2473682"/>
            <a:ext cx="1307274" cy="1325499"/>
          </a:xfrm>
          <a:custGeom>
            <a:avLst/>
            <a:gdLst/>
            <a:ahLst/>
            <a:cxnLst/>
            <a:rect l="l" t="t" r="r" b="b"/>
            <a:pathLst>
              <a:path w="1307274" h="1325499">
                <a:moveTo>
                  <a:pt x="0" y="0"/>
                </a:moveTo>
                <a:lnTo>
                  <a:pt x="1307274" y="0"/>
                </a:lnTo>
                <a:lnTo>
                  <a:pt x="1307274" y="1325500"/>
                </a:lnTo>
                <a:lnTo>
                  <a:pt x="0" y="13255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799603" y="1948242"/>
            <a:ext cx="9747719" cy="700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97"/>
              </a:lnSpc>
              <a:spcBef>
                <a:spcPct val="0"/>
              </a:spcBef>
            </a:pPr>
            <a:r>
              <a:rPr lang="en-US" sz="5297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Współpraca: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89626" y="3088807"/>
            <a:ext cx="9014313" cy="4789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Nasze Przedszkole współpracuje z: ​</a:t>
            </a:r>
          </a:p>
          <a:p>
            <a:pPr marL="496561" lvl="1" indent="-248280" algn="l">
              <a:lnSpc>
                <a:spcPts val="3219"/>
              </a:lnSpc>
              <a:buAutoNum type="arabicPeriod"/>
            </a:pPr>
            <a:r>
              <a:rPr lang="en-US" sz="22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Przedszkolami z terenu Gminy​</a:t>
            </a:r>
          </a:p>
          <a:p>
            <a:pPr marL="496561" lvl="1" indent="-248280" algn="l">
              <a:lnSpc>
                <a:spcPts val="3219"/>
              </a:lnSpc>
              <a:buAutoNum type="arabicPeriod"/>
            </a:pPr>
            <a:r>
              <a:rPr lang="en-US" sz="22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Szkolą Podstawową im Arkadego Fiedlera w Chomęcicach​</a:t>
            </a:r>
          </a:p>
          <a:p>
            <a:pPr marL="496561" lvl="1" indent="-248280" algn="l">
              <a:lnSpc>
                <a:spcPts val="3219"/>
              </a:lnSpc>
              <a:buAutoNum type="arabicPeriod"/>
            </a:pPr>
            <a:r>
              <a:rPr lang="en-US" sz="22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Gminnym Ośrodkiem Kultury​</a:t>
            </a:r>
          </a:p>
          <a:p>
            <a:pPr marL="496561" lvl="1" indent="-248280" algn="l">
              <a:lnSpc>
                <a:spcPts val="3219"/>
              </a:lnSpc>
              <a:buAutoNum type="arabicPeriod"/>
            </a:pPr>
            <a:r>
              <a:rPr lang="en-US" sz="22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Ośrodkiem Pomocy Społecznej​</a:t>
            </a:r>
          </a:p>
          <a:p>
            <a:pPr marL="496561" lvl="1" indent="-248280" algn="l">
              <a:lnSpc>
                <a:spcPts val="3219"/>
              </a:lnSpc>
              <a:buAutoNum type="arabicPeriod"/>
            </a:pPr>
            <a:r>
              <a:rPr lang="en-US" sz="22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Biblioteką ​</a:t>
            </a:r>
          </a:p>
          <a:p>
            <a:pPr marL="496561" lvl="1" indent="-248280" algn="l">
              <a:lnSpc>
                <a:spcPts val="3219"/>
              </a:lnSpc>
              <a:buAutoNum type="arabicPeriod"/>
            </a:pPr>
            <a:r>
              <a:rPr lang="en-US" sz="22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Poradnią Psychologiczno – Pedagogiczną w Puszczykowie​</a:t>
            </a:r>
          </a:p>
          <a:p>
            <a:pPr marL="496561" lvl="1" indent="-248280" algn="l">
              <a:lnSpc>
                <a:spcPts val="3219"/>
              </a:lnSpc>
              <a:buAutoNum type="arabicPeriod"/>
            </a:pPr>
            <a:r>
              <a:rPr lang="en-US" sz="22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Policją i Straż Gminną​</a:t>
            </a:r>
          </a:p>
          <a:p>
            <a:pPr marL="496561" lvl="1" indent="-248280" algn="l">
              <a:lnSpc>
                <a:spcPts val="3219"/>
              </a:lnSpc>
              <a:buAutoNum type="arabicPeriod"/>
            </a:pPr>
            <a:r>
              <a:rPr lang="en-US" sz="22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Urzędem Gminy w Komornikach​</a:t>
            </a:r>
          </a:p>
          <a:p>
            <a:pPr marL="496561" lvl="1" indent="-248280" algn="l">
              <a:lnSpc>
                <a:spcPts val="3219"/>
              </a:lnSpc>
              <a:buAutoNum type="arabicPeriod"/>
            </a:pPr>
            <a:r>
              <a:rPr lang="en-US" sz="22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Zakładami pracy z terenu gminy​</a:t>
            </a:r>
          </a:p>
          <a:p>
            <a:pPr marL="496561" lvl="1" indent="-248280" algn="l">
              <a:lnSpc>
                <a:spcPts val="3219"/>
              </a:lnSpc>
              <a:buAutoNum type="arabicPeriod"/>
            </a:pPr>
            <a:r>
              <a:rPr lang="en-US" sz="22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Uczelniami wyższymi w Poznaniu</a:t>
            </a:r>
          </a:p>
          <a:p>
            <a:pPr algn="l">
              <a:lnSpc>
                <a:spcPts val="3219"/>
              </a:lnSpc>
            </a:pPr>
            <a:endParaRPr lang="en-US" sz="2299">
              <a:solidFill>
                <a:srgbClr val="4A71F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2023" y="1269234"/>
            <a:ext cx="17323955" cy="7748532"/>
          </a:xfrm>
          <a:custGeom>
            <a:avLst/>
            <a:gdLst/>
            <a:ahLst/>
            <a:cxnLst/>
            <a:rect l="l" t="t" r="r" b="b"/>
            <a:pathLst>
              <a:path w="17323955" h="7748532">
                <a:moveTo>
                  <a:pt x="0" y="0"/>
                </a:moveTo>
                <a:lnTo>
                  <a:pt x="17323954" y="0"/>
                </a:lnTo>
                <a:lnTo>
                  <a:pt x="17323954" y="7748532"/>
                </a:lnTo>
                <a:lnTo>
                  <a:pt x="0" y="7748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55334" y="851853"/>
            <a:ext cx="958566" cy="1555196"/>
          </a:xfrm>
          <a:custGeom>
            <a:avLst/>
            <a:gdLst/>
            <a:ahLst/>
            <a:cxnLst/>
            <a:rect l="l" t="t" r="r" b="b"/>
            <a:pathLst>
              <a:path w="958566" h="1555196">
                <a:moveTo>
                  <a:pt x="0" y="0"/>
                </a:moveTo>
                <a:lnTo>
                  <a:pt x="958566" y="0"/>
                </a:lnTo>
                <a:lnTo>
                  <a:pt x="958566" y="1555196"/>
                </a:lnTo>
                <a:lnTo>
                  <a:pt x="0" y="1555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94166" y="614220"/>
            <a:ext cx="3645733" cy="2837043"/>
          </a:xfrm>
          <a:custGeom>
            <a:avLst/>
            <a:gdLst/>
            <a:ahLst/>
            <a:cxnLst/>
            <a:rect l="l" t="t" r="r" b="b"/>
            <a:pathLst>
              <a:path w="3645733" h="2837043">
                <a:moveTo>
                  <a:pt x="0" y="0"/>
                </a:moveTo>
                <a:lnTo>
                  <a:pt x="3645732" y="0"/>
                </a:lnTo>
                <a:lnTo>
                  <a:pt x="3645732" y="2837043"/>
                </a:lnTo>
                <a:lnTo>
                  <a:pt x="0" y="283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329" flipH="1">
            <a:off x="-364375" y="4522394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2"/>
                </a:lnTo>
                <a:lnTo>
                  <a:pt x="2786150" y="1242212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784048" y="3581068"/>
            <a:ext cx="4670985" cy="6227979"/>
          </a:xfrm>
          <a:custGeom>
            <a:avLst/>
            <a:gdLst/>
            <a:ahLst/>
            <a:cxnLst/>
            <a:rect l="l" t="t" r="r" b="b"/>
            <a:pathLst>
              <a:path w="4670985" h="6227979">
                <a:moveTo>
                  <a:pt x="0" y="0"/>
                </a:moveTo>
                <a:lnTo>
                  <a:pt x="4670984" y="0"/>
                </a:lnTo>
                <a:lnTo>
                  <a:pt x="4670984" y="6227979"/>
                </a:lnTo>
                <a:lnTo>
                  <a:pt x="0" y="6227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547284" y="2407049"/>
            <a:ext cx="6236763" cy="4677572"/>
          </a:xfrm>
          <a:custGeom>
            <a:avLst/>
            <a:gdLst/>
            <a:ahLst/>
            <a:cxnLst/>
            <a:rect l="l" t="t" r="r" b="b"/>
            <a:pathLst>
              <a:path w="6236763" h="4677572">
                <a:moveTo>
                  <a:pt x="0" y="0"/>
                </a:moveTo>
                <a:lnTo>
                  <a:pt x="6236764" y="0"/>
                </a:lnTo>
                <a:lnTo>
                  <a:pt x="6236764" y="4677572"/>
                </a:lnTo>
                <a:lnTo>
                  <a:pt x="0" y="46775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81527" y="4638731"/>
            <a:ext cx="7054858" cy="5291144"/>
          </a:xfrm>
          <a:custGeom>
            <a:avLst/>
            <a:gdLst/>
            <a:ahLst/>
            <a:cxnLst/>
            <a:rect l="l" t="t" r="r" b="b"/>
            <a:pathLst>
              <a:path w="7054858" h="5291144">
                <a:moveTo>
                  <a:pt x="0" y="0"/>
                </a:moveTo>
                <a:lnTo>
                  <a:pt x="7054858" y="0"/>
                </a:lnTo>
                <a:lnTo>
                  <a:pt x="7054858" y="5291143"/>
                </a:lnTo>
                <a:lnTo>
                  <a:pt x="0" y="52911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09741" y="326215"/>
            <a:ext cx="12486075" cy="766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93"/>
              </a:lnSpc>
              <a:spcBef>
                <a:spcPct val="0"/>
              </a:spcBef>
            </a:pPr>
            <a:r>
              <a:rPr lang="en-US" sz="5793" b="1" u="sng">
                <a:solidFill>
                  <a:srgbClr val="4A71F6"/>
                </a:solidFill>
                <a:latin typeface="DM Sans Bold"/>
                <a:ea typeface="DM Sans Bold"/>
                <a:cs typeface="DM Sans Bold"/>
                <a:sym typeface="DM Sans Bold"/>
              </a:rPr>
              <a:t>Zwyczaje przedszkola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07227" y="1705651"/>
            <a:ext cx="8527475" cy="52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56"/>
              </a:lnSpc>
              <a:spcBef>
                <a:spcPct val="0"/>
              </a:spcBef>
            </a:pPr>
            <a:r>
              <a:rPr lang="en-US" sz="3956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Pasowanie na Przedszkolaka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2023" y="1269234"/>
            <a:ext cx="17323955" cy="7748532"/>
          </a:xfrm>
          <a:custGeom>
            <a:avLst/>
            <a:gdLst/>
            <a:ahLst/>
            <a:cxnLst/>
            <a:rect l="l" t="t" r="r" b="b"/>
            <a:pathLst>
              <a:path w="17323955" h="7748532">
                <a:moveTo>
                  <a:pt x="0" y="0"/>
                </a:moveTo>
                <a:lnTo>
                  <a:pt x="17323954" y="0"/>
                </a:lnTo>
                <a:lnTo>
                  <a:pt x="17323954" y="7748532"/>
                </a:lnTo>
                <a:lnTo>
                  <a:pt x="0" y="7748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55334" y="477545"/>
            <a:ext cx="958566" cy="1555196"/>
          </a:xfrm>
          <a:custGeom>
            <a:avLst/>
            <a:gdLst/>
            <a:ahLst/>
            <a:cxnLst/>
            <a:rect l="l" t="t" r="r" b="b"/>
            <a:pathLst>
              <a:path w="958566" h="1555196">
                <a:moveTo>
                  <a:pt x="0" y="0"/>
                </a:moveTo>
                <a:lnTo>
                  <a:pt x="958566" y="0"/>
                </a:lnTo>
                <a:lnTo>
                  <a:pt x="958566" y="1555197"/>
                </a:lnTo>
                <a:lnTo>
                  <a:pt x="0" y="1555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89329" flipH="1">
            <a:off x="-364375" y="4522394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2"/>
                </a:lnTo>
                <a:lnTo>
                  <a:pt x="2786150" y="1242212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63529" y="2117421"/>
            <a:ext cx="4783611" cy="6356958"/>
          </a:xfrm>
          <a:custGeom>
            <a:avLst/>
            <a:gdLst/>
            <a:ahLst/>
            <a:cxnLst/>
            <a:rect l="l" t="t" r="r" b="b"/>
            <a:pathLst>
              <a:path w="4783611" h="6356958">
                <a:moveTo>
                  <a:pt x="0" y="0"/>
                </a:moveTo>
                <a:lnTo>
                  <a:pt x="4783611" y="0"/>
                </a:lnTo>
                <a:lnTo>
                  <a:pt x="478361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79918" y="2117421"/>
            <a:ext cx="4783611" cy="6356958"/>
          </a:xfrm>
          <a:custGeom>
            <a:avLst/>
            <a:gdLst/>
            <a:ahLst/>
            <a:cxnLst/>
            <a:rect l="l" t="t" r="r" b="b"/>
            <a:pathLst>
              <a:path w="4783611" h="6356958">
                <a:moveTo>
                  <a:pt x="0" y="0"/>
                </a:moveTo>
                <a:lnTo>
                  <a:pt x="4783611" y="0"/>
                </a:lnTo>
                <a:lnTo>
                  <a:pt x="478361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96307" y="2117421"/>
            <a:ext cx="4783611" cy="6356958"/>
          </a:xfrm>
          <a:custGeom>
            <a:avLst/>
            <a:gdLst/>
            <a:ahLst/>
            <a:cxnLst/>
            <a:rect l="l" t="t" r="r" b="b"/>
            <a:pathLst>
              <a:path w="4783611" h="6356958">
                <a:moveTo>
                  <a:pt x="0" y="0"/>
                </a:moveTo>
                <a:lnTo>
                  <a:pt x="4783611" y="0"/>
                </a:lnTo>
                <a:lnTo>
                  <a:pt x="478361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94166" y="614220"/>
            <a:ext cx="3645733" cy="2837043"/>
          </a:xfrm>
          <a:custGeom>
            <a:avLst/>
            <a:gdLst/>
            <a:ahLst/>
            <a:cxnLst/>
            <a:rect l="l" t="t" r="r" b="b"/>
            <a:pathLst>
              <a:path w="3645733" h="2837043">
                <a:moveTo>
                  <a:pt x="0" y="0"/>
                </a:moveTo>
                <a:lnTo>
                  <a:pt x="3645732" y="0"/>
                </a:lnTo>
                <a:lnTo>
                  <a:pt x="3645732" y="2837043"/>
                </a:lnTo>
                <a:lnTo>
                  <a:pt x="0" y="28370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72129" y="646403"/>
            <a:ext cx="8527475" cy="61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6"/>
              </a:lnSpc>
              <a:spcBef>
                <a:spcPct val="0"/>
              </a:spcBef>
            </a:pPr>
            <a:r>
              <a:rPr lang="en-US" sz="4656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Sprzątanie świata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2023" y="1269234"/>
            <a:ext cx="17323955" cy="7748532"/>
          </a:xfrm>
          <a:custGeom>
            <a:avLst/>
            <a:gdLst/>
            <a:ahLst/>
            <a:cxnLst/>
            <a:rect l="l" t="t" r="r" b="b"/>
            <a:pathLst>
              <a:path w="17323955" h="7748532">
                <a:moveTo>
                  <a:pt x="0" y="0"/>
                </a:moveTo>
                <a:lnTo>
                  <a:pt x="17323954" y="0"/>
                </a:lnTo>
                <a:lnTo>
                  <a:pt x="17323954" y="7748532"/>
                </a:lnTo>
                <a:lnTo>
                  <a:pt x="0" y="7748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55334" y="851853"/>
            <a:ext cx="958566" cy="1555196"/>
          </a:xfrm>
          <a:custGeom>
            <a:avLst/>
            <a:gdLst/>
            <a:ahLst/>
            <a:cxnLst/>
            <a:rect l="l" t="t" r="r" b="b"/>
            <a:pathLst>
              <a:path w="958566" h="1555196">
                <a:moveTo>
                  <a:pt x="0" y="0"/>
                </a:moveTo>
                <a:lnTo>
                  <a:pt x="958566" y="0"/>
                </a:lnTo>
                <a:lnTo>
                  <a:pt x="958566" y="1555196"/>
                </a:lnTo>
                <a:lnTo>
                  <a:pt x="0" y="1555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89329" flipH="1">
            <a:off x="-364375" y="4522394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2"/>
                </a:lnTo>
                <a:lnTo>
                  <a:pt x="2786150" y="1242212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27048" y="3308702"/>
            <a:ext cx="7213220" cy="5409915"/>
          </a:xfrm>
          <a:custGeom>
            <a:avLst/>
            <a:gdLst/>
            <a:ahLst/>
            <a:cxnLst/>
            <a:rect l="l" t="t" r="r" b="b"/>
            <a:pathLst>
              <a:path w="7213220" h="5409915">
                <a:moveTo>
                  <a:pt x="0" y="0"/>
                </a:moveTo>
                <a:lnTo>
                  <a:pt x="7213219" y="0"/>
                </a:lnTo>
                <a:lnTo>
                  <a:pt x="7213219" y="5409914"/>
                </a:lnTo>
                <a:lnTo>
                  <a:pt x="0" y="54099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94166" y="614220"/>
            <a:ext cx="3645733" cy="2837043"/>
          </a:xfrm>
          <a:custGeom>
            <a:avLst/>
            <a:gdLst/>
            <a:ahLst/>
            <a:cxnLst/>
            <a:rect l="l" t="t" r="r" b="b"/>
            <a:pathLst>
              <a:path w="3645733" h="2837043">
                <a:moveTo>
                  <a:pt x="0" y="0"/>
                </a:moveTo>
                <a:lnTo>
                  <a:pt x="3645732" y="0"/>
                </a:lnTo>
                <a:lnTo>
                  <a:pt x="3645732" y="2837043"/>
                </a:lnTo>
                <a:lnTo>
                  <a:pt x="0" y="28370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438615" y="3280271"/>
            <a:ext cx="6161863" cy="4829361"/>
          </a:xfrm>
          <a:custGeom>
            <a:avLst/>
            <a:gdLst/>
            <a:ahLst/>
            <a:cxnLst/>
            <a:rect l="l" t="t" r="r" b="b"/>
            <a:pathLst>
              <a:path w="6161863" h="4829361">
                <a:moveTo>
                  <a:pt x="0" y="0"/>
                </a:moveTo>
                <a:lnTo>
                  <a:pt x="6161863" y="0"/>
                </a:lnTo>
                <a:lnTo>
                  <a:pt x="6161863" y="4829360"/>
                </a:lnTo>
                <a:lnTo>
                  <a:pt x="0" y="48293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1435795" y="3555595"/>
            <a:ext cx="7111972" cy="5333979"/>
          </a:xfrm>
          <a:custGeom>
            <a:avLst/>
            <a:gdLst/>
            <a:ahLst/>
            <a:cxnLst/>
            <a:rect l="l" t="t" r="r" b="b"/>
            <a:pathLst>
              <a:path w="7111972" h="5333979">
                <a:moveTo>
                  <a:pt x="0" y="0"/>
                </a:moveTo>
                <a:lnTo>
                  <a:pt x="7111973" y="0"/>
                </a:lnTo>
                <a:lnTo>
                  <a:pt x="7111973" y="5333979"/>
                </a:lnTo>
                <a:lnTo>
                  <a:pt x="0" y="53339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91001" y="592687"/>
            <a:ext cx="8527475" cy="61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6"/>
              </a:lnSpc>
              <a:spcBef>
                <a:spcPct val="0"/>
              </a:spcBef>
            </a:pPr>
            <a:r>
              <a:rPr lang="en-US" sz="4656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Dzień Pluszowego Misia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56499" y="1509768"/>
            <a:ext cx="17323955" cy="7748532"/>
          </a:xfrm>
          <a:custGeom>
            <a:avLst/>
            <a:gdLst/>
            <a:ahLst/>
            <a:cxnLst/>
            <a:rect l="l" t="t" r="r" b="b"/>
            <a:pathLst>
              <a:path w="17323955" h="7748532">
                <a:moveTo>
                  <a:pt x="0" y="0"/>
                </a:moveTo>
                <a:lnTo>
                  <a:pt x="17323955" y="0"/>
                </a:lnTo>
                <a:lnTo>
                  <a:pt x="17323955" y="7748532"/>
                </a:lnTo>
                <a:lnTo>
                  <a:pt x="0" y="7748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55334" y="851853"/>
            <a:ext cx="958566" cy="1555196"/>
          </a:xfrm>
          <a:custGeom>
            <a:avLst/>
            <a:gdLst/>
            <a:ahLst/>
            <a:cxnLst/>
            <a:rect l="l" t="t" r="r" b="b"/>
            <a:pathLst>
              <a:path w="958566" h="1555196">
                <a:moveTo>
                  <a:pt x="0" y="0"/>
                </a:moveTo>
                <a:lnTo>
                  <a:pt x="958566" y="0"/>
                </a:lnTo>
                <a:lnTo>
                  <a:pt x="958566" y="1555196"/>
                </a:lnTo>
                <a:lnTo>
                  <a:pt x="0" y="1555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94166" y="614220"/>
            <a:ext cx="3645733" cy="2837043"/>
          </a:xfrm>
          <a:custGeom>
            <a:avLst/>
            <a:gdLst/>
            <a:ahLst/>
            <a:cxnLst/>
            <a:rect l="l" t="t" r="r" b="b"/>
            <a:pathLst>
              <a:path w="3645733" h="2837043">
                <a:moveTo>
                  <a:pt x="0" y="0"/>
                </a:moveTo>
                <a:lnTo>
                  <a:pt x="3645732" y="0"/>
                </a:lnTo>
                <a:lnTo>
                  <a:pt x="3645732" y="2837043"/>
                </a:lnTo>
                <a:lnTo>
                  <a:pt x="0" y="283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329" flipH="1">
            <a:off x="-364375" y="4522394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2"/>
                </a:lnTo>
                <a:lnTo>
                  <a:pt x="2786150" y="1242212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2759" y="4767801"/>
            <a:ext cx="6963995" cy="5222996"/>
          </a:xfrm>
          <a:custGeom>
            <a:avLst/>
            <a:gdLst/>
            <a:ahLst/>
            <a:cxnLst/>
            <a:rect l="l" t="t" r="r" b="b"/>
            <a:pathLst>
              <a:path w="6963995" h="5222996">
                <a:moveTo>
                  <a:pt x="0" y="0"/>
                </a:moveTo>
                <a:lnTo>
                  <a:pt x="6963995" y="0"/>
                </a:lnTo>
                <a:lnTo>
                  <a:pt x="6963995" y="5222997"/>
                </a:lnTo>
                <a:lnTo>
                  <a:pt x="0" y="52229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89662" y="1629451"/>
            <a:ext cx="6976231" cy="4996287"/>
          </a:xfrm>
          <a:custGeom>
            <a:avLst/>
            <a:gdLst/>
            <a:ahLst/>
            <a:cxnLst/>
            <a:rect l="l" t="t" r="r" b="b"/>
            <a:pathLst>
              <a:path w="6976231" h="4996287">
                <a:moveTo>
                  <a:pt x="0" y="0"/>
                </a:moveTo>
                <a:lnTo>
                  <a:pt x="6976230" y="0"/>
                </a:lnTo>
                <a:lnTo>
                  <a:pt x="6976230" y="4996287"/>
                </a:lnTo>
                <a:lnTo>
                  <a:pt x="0" y="49962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3920"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2248450" y="4268705"/>
            <a:ext cx="6539535" cy="4904651"/>
          </a:xfrm>
          <a:custGeom>
            <a:avLst/>
            <a:gdLst/>
            <a:ahLst/>
            <a:cxnLst/>
            <a:rect l="l" t="t" r="r" b="b"/>
            <a:pathLst>
              <a:path w="6539535" h="4904651">
                <a:moveTo>
                  <a:pt x="0" y="0"/>
                </a:moveTo>
                <a:lnTo>
                  <a:pt x="6539535" y="0"/>
                </a:lnTo>
                <a:lnTo>
                  <a:pt x="6539535" y="4904651"/>
                </a:lnTo>
                <a:lnTo>
                  <a:pt x="0" y="490465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91001" y="592687"/>
            <a:ext cx="8527475" cy="61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6"/>
              </a:lnSpc>
              <a:spcBef>
                <a:spcPct val="0"/>
              </a:spcBef>
            </a:pPr>
            <a:r>
              <a:rPr lang="en-US" sz="4656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Wigilia w przedszkolu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2023" y="1269234"/>
            <a:ext cx="17323955" cy="7748532"/>
          </a:xfrm>
          <a:custGeom>
            <a:avLst/>
            <a:gdLst/>
            <a:ahLst/>
            <a:cxnLst/>
            <a:rect l="l" t="t" r="r" b="b"/>
            <a:pathLst>
              <a:path w="17323955" h="7748532">
                <a:moveTo>
                  <a:pt x="0" y="0"/>
                </a:moveTo>
                <a:lnTo>
                  <a:pt x="17323954" y="0"/>
                </a:lnTo>
                <a:lnTo>
                  <a:pt x="17323954" y="7748532"/>
                </a:lnTo>
                <a:lnTo>
                  <a:pt x="0" y="7748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55334" y="851853"/>
            <a:ext cx="958566" cy="1555196"/>
          </a:xfrm>
          <a:custGeom>
            <a:avLst/>
            <a:gdLst/>
            <a:ahLst/>
            <a:cxnLst/>
            <a:rect l="l" t="t" r="r" b="b"/>
            <a:pathLst>
              <a:path w="958566" h="1555196">
                <a:moveTo>
                  <a:pt x="0" y="0"/>
                </a:moveTo>
                <a:lnTo>
                  <a:pt x="958566" y="0"/>
                </a:lnTo>
                <a:lnTo>
                  <a:pt x="958566" y="1555196"/>
                </a:lnTo>
                <a:lnTo>
                  <a:pt x="0" y="1555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94166" y="614220"/>
            <a:ext cx="3645733" cy="2837043"/>
          </a:xfrm>
          <a:custGeom>
            <a:avLst/>
            <a:gdLst/>
            <a:ahLst/>
            <a:cxnLst/>
            <a:rect l="l" t="t" r="r" b="b"/>
            <a:pathLst>
              <a:path w="3645733" h="2837043">
                <a:moveTo>
                  <a:pt x="0" y="0"/>
                </a:moveTo>
                <a:lnTo>
                  <a:pt x="3645732" y="0"/>
                </a:lnTo>
                <a:lnTo>
                  <a:pt x="3645732" y="2837043"/>
                </a:lnTo>
                <a:lnTo>
                  <a:pt x="0" y="283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329" flipH="1">
            <a:off x="-364375" y="4522394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2"/>
                </a:lnTo>
                <a:lnTo>
                  <a:pt x="2786150" y="1242212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163553" y="1759066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9761" y="3133262"/>
            <a:ext cx="4783611" cy="6356958"/>
          </a:xfrm>
          <a:custGeom>
            <a:avLst/>
            <a:gdLst/>
            <a:ahLst/>
            <a:cxnLst/>
            <a:rect l="l" t="t" r="r" b="b"/>
            <a:pathLst>
              <a:path w="4783611" h="6356958">
                <a:moveTo>
                  <a:pt x="0" y="0"/>
                </a:moveTo>
                <a:lnTo>
                  <a:pt x="4783611" y="0"/>
                </a:lnTo>
                <a:lnTo>
                  <a:pt x="4783611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846079" y="4744401"/>
            <a:ext cx="6777076" cy="5082807"/>
          </a:xfrm>
          <a:custGeom>
            <a:avLst/>
            <a:gdLst/>
            <a:ahLst/>
            <a:cxnLst/>
            <a:rect l="l" t="t" r="r" b="b"/>
            <a:pathLst>
              <a:path w="6777076" h="5082807">
                <a:moveTo>
                  <a:pt x="0" y="0"/>
                </a:moveTo>
                <a:lnTo>
                  <a:pt x="6777076" y="0"/>
                </a:lnTo>
                <a:lnTo>
                  <a:pt x="6777076" y="5082807"/>
                </a:lnTo>
                <a:lnTo>
                  <a:pt x="0" y="50828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91001" y="592687"/>
            <a:ext cx="8527475" cy="61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6"/>
              </a:lnSpc>
              <a:spcBef>
                <a:spcPct val="0"/>
              </a:spcBef>
            </a:pPr>
            <a:r>
              <a:rPr lang="en-US" sz="4656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Bal karnawałowy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2023" y="1269234"/>
            <a:ext cx="17323955" cy="7748532"/>
          </a:xfrm>
          <a:custGeom>
            <a:avLst/>
            <a:gdLst/>
            <a:ahLst/>
            <a:cxnLst/>
            <a:rect l="l" t="t" r="r" b="b"/>
            <a:pathLst>
              <a:path w="17323955" h="7748532">
                <a:moveTo>
                  <a:pt x="0" y="0"/>
                </a:moveTo>
                <a:lnTo>
                  <a:pt x="17323954" y="0"/>
                </a:lnTo>
                <a:lnTo>
                  <a:pt x="17323954" y="7748532"/>
                </a:lnTo>
                <a:lnTo>
                  <a:pt x="0" y="7748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94166" y="614220"/>
            <a:ext cx="3645733" cy="2837043"/>
          </a:xfrm>
          <a:custGeom>
            <a:avLst/>
            <a:gdLst/>
            <a:ahLst/>
            <a:cxnLst/>
            <a:rect l="l" t="t" r="r" b="b"/>
            <a:pathLst>
              <a:path w="3645733" h="2837043">
                <a:moveTo>
                  <a:pt x="0" y="0"/>
                </a:moveTo>
                <a:lnTo>
                  <a:pt x="3645732" y="0"/>
                </a:lnTo>
                <a:lnTo>
                  <a:pt x="3645732" y="2837043"/>
                </a:lnTo>
                <a:lnTo>
                  <a:pt x="0" y="2837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89329" flipH="1">
            <a:off x="-364375" y="4522394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2"/>
                </a:lnTo>
                <a:lnTo>
                  <a:pt x="2786150" y="1242212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51566" y="2180556"/>
            <a:ext cx="8550207" cy="6412656"/>
          </a:xfrm>
          <a:custGeom>
            <a:avLst/>
            <a:gdLst/>
            <a:ahLst/>
            <a:cxnLst/>
            <a:rect l="l" t="t" r="r" b="b"/>
            <a:pathLst>
              <a:path w="8550207" h="6412656">
                <a:moveTo>
                  <a:pt x="0" y="0"/>
                </a:moveTo>
                <a:lnTo>
                  <a:pt x="8550208" y="0"/>
                </a:lnTo>
                <a:lnTo>
                  <a:pt x="8550208" y="6412655"/>
                </a:lnTo>
                <a:lnTo>
                  <a:pt x="0" y="64126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01774" y="2208405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91001" y="592687"/>
            <a:ext cx="12210681" cy="61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6"/>
              </a:lnSpc>
              <a:spcBef>
                <a:spcPct val="0"/>
              </a:spcBef>
            </a:pPr>
            <a:r>
              <a:rPr lang="en-US" sz="4656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Dzień Babci i Dziadka, Dzień Rodziny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2023" y="1269234"/>
            <a:ext cx="17323955" cy="7748532"/>
          </a:xfrm>
          <a:custGeom>
            <a:avLst/>
            <a:gdLst/>
            <a:ahLst/>
            <a:cxnLst/>
            <a:rect l="l" t="t" r="r" b="b"/>
            <a:pathLst>
              <a:path w="17323955" h="7748532">
                <a:moveTo>
                  <a:pt x="0" y="0"/>
                </a:moveTo>
                <a:lnTo>
                  <a:pt x="17323954" y="0"/>
                </a:lnTo>
                <a:lnTo>
                  <a:pt x="17323954" y="7748532"/>
                </a:lnTo>
                <a:lnTo>
                  <a:pt x="0" y="7748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55334" y="851853"/>
            <a:ext cx="958566" cy="1555196"/>
          </a:xfrm>
          <a:custGeom>
            <a:avLst/>
            <a:gdLst/>
            <a:ahLst/>
            <a:cxnLst/>
            <a:rect l="l" t="t" r="r" b="b"/>
            <a:pathLst>
              <a:path w="958566" h="1555196">
                <a:moveTo>
                  <a:pt x="0" y="0"/>
                </a:moveTo>
                <a:lnTo>
                  <a:pt x="958566" y="0"/>
                </a:lnTo>
                <a:lnTo>
                  <a:pt x="958566" y="1555196"/>
                </a:lnTo>
                <a:lnTo>
                  <a:pt x="0" y="1555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94166" y="614220"/>
            <a:ext cx="3645733" cy="2837043"/>
          </a:xfrm>
          <a:custGeom>
            <a:avLst/>
            <a:gdLst/>
            <a:ahLst/>
            <a:cxnLst/>
            <a:rect l="l" t="t" r="r" b="b"/>
            <a:pathLst>
              <a:path w="3645733" h="2837043">
                <a:moveTo>
                  <a:pt x="0" y="0"/>
                </a:moveTo>
                <a:lnTo>
                  <a:pt x="3645732" y="0"/>
                </a:lnTo>
                <a:lnTo>
                  <a:pt x="3645732" y="2837043"/>
                </a:lnTo>
                <a:lnTo>
                  <a:pt x="0" y="283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329" flipH="1">
            <a:off x="-364375" y="4522394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2"/>
                </a:lnTo>
                <a:lnTo>
                  <a:pt x="2786150" y="1242212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39398" y="2660808"/>
            <a:ext cx="5192460" cy="6923280"/>
          </a:xfrm>
          <a:custGeom>
            <a:avLst/>
            <a:gdLst/>
            <a:ahLst/>
            <a:cxnLst/>
            <a:rect l="l" t="t" r="r" b="b"/>
            <a:pathLst>
              <a:path w="5192460" h="6923280">
                <a:moveTo>
                  <a:pt x="0" y="0"/>
                </a:moveTo>
                <a:lnTo>
                  <a:pt x="5192460" y="0"/>
                </a:lnTo>
                <a:lnTo>
                  <a:pt x="5192460" y="6923280"/>
                </a:lnTo>
                <a:lnTo>
                  <a:pt x="0" y="69232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46938" y="2660808"/>
            <a:ext cx="5192460" cy="6923280"/>
          </a:xfrm>
          <a:custGeom>
            <a:avLst/>
            <a:gdLst/>
            <a:ahLst/>
            <a:cxnLst/>
            <a:rect l="l" t="t" r="r" b="b"/>
            <a:pathLst>
              <a:path w="5192460" h="6923280">
                <a:moveTo>
                  <a:pt x="0" y="0"/>
                </a:moveTo>
                <a:lnTo>
                  <a:pt x="5192460" y="0"/>
                </a:lnTo>
                <a:lnTo>
                  <a:pt x="5192460" y="6923280"/>
                </a:lnTo>
                <a:lnTo>
                  <a:pt x="0" y="6923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31858" y="2660808"/>
            <a:ext cx="5192460" cy="6923280"/>
          </a:xfrm>
          <a:custGeom>
            <a:avLst/>
            <a:gdLst/>
            <a:ahLst/>
            <a:cxnLst/>
            <a:rect l="l" t="t" r="r" b="b"/>
            <a:pathLst>
              <a:path w="5192460" h="6923280">
                <a:moveTo>
                  <a:pt x="0" y="0"/>
                </a:moveTo>
                <a:lnTo>
                  <a:pt x="5192460" y="0"/>
                </a:lnTo>
                <a:lnTo>
                  <a:pt x="5192460" y="6923280"/>
                </a:lnTo>
                <a:lnTo>
                  <a:pt x="0" y="69232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91001" y="592687"/>
            <a:ext cx="8527475" cy="61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6"/>
              </a:lnSpc>
              <a:spcBef>
                <a:spcPct val="0"/>
              </a:spcBef>
            </a:pPr>
            <a:r>
              <a:rPr lang="en-US" sz="4656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Śniadanie wielkanocne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36924" y="4195487"/>
            <a:ext cx="8673848" cy="6306374"/>
          </a:xfrm>
          <a:custGeom>
            <a:avLst/>
            <a:gdLst/>
            <a:ahLst/>
            <a:cxnLst/>
            <a:rect l="l" t="t" r="r" b="b"/>
            <a:pathLst>
              <a:path w="8673848" h="6306374">
                <a:moveTo>
                  <a:pt x="0" y="0"/>
                </a:moveTo>
                <a:lnTo>
                  <a:pt x="8673848" y="0"/>
                </a:lnTo>
                <a:lnTo>
                  <a:pt x="8673848" y="6306373"/>
                </a:lnTo>
                <a:lnTo>
                  <a:pt x="0" y="63063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7076" y="-142948"/>
            <a:ext cx="2733666" cy="3976241"/>
          </a:xfrm>
          <a:custGeom>
            <a:avLst/>
            <a:gdLst/>
            <a:ahLst/>
            <a:cxnLst/>
            <a:rect l="l" t="t" r="r" b="b"/>
            <a:pathLst>
              <a:path w="2733666" h="3976241">
                <a:moveTo>
                  <a:pt x="2733666" y="0"/>
                </a:moveTo>
                <a:lnTo>
                  <a:pt x="0" y="0"/>
                </a:lnTo>
                <a:lnTo>
                  <a:pt x="0" y="3976241"/>
                </a:lnTo>
                <a:lnTo>
                  <a:pt x="2733666" y="3976241"/>
                </a:lnTo>
                <a:lnTo>
                  <a:pt x="27336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9798" y="3165638"/>
            <a:ext cx="3081889" cy="5199506"/>
          </a:xfrm>
          <a:custGeom>
            <a:avLst/>
            <a:gdLst/>
            <a:ahLst/>
            <a:cxnLst/>
            <a:rect l="l" t="t" r="r" b="b"/>
            <a:pathLst>
              <a:path w="3081889" h="5199506">
                <a:moveTo>
                  <a:pt x="0" y="0"/>
                </a:moveTo>
                <a:lnTo>
                  <a:pt x="3081889" y="0"/>
                </a:lnTo>
                <a:lnTo>
                  <a:pt x="3081889" y="5199506"/>
                </a:lnTo>
                <a:lnTo>
                  <a:pt x="0" y="51995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16532" y="933741"/>
            <a:ext cx="8304938" cy="8458733"/>
          </a:xfrm>
          <a:custGeom>
            <a:avLst/>
            <a:gdLst/>
            <a:ahLst/>
            <a:cxnLst/>
            <a:rect l="l" t="t" r="r" b="b"/>
            <a:pathLst>
              <a:path w="8304938" h="8458733">
                <a:moveTo>
                  <a:pt x="0" y="0"/>
                </a:moveTo>
                <a:lnTo>
                  <a:pt x="8304938" y="0"/>
                </a:lnTo>
                <a:lnTo>
                  <a:pt x="8304938" y="8458733"/>
                </a:lnTo>
                <a:lnTo>
                  <a:pt x="0" y="84587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952250" y="2764993"/>
            <a:ext cx="5327352" cy="4757014"/>
            <a:chOff x="149860" y="501650"/>
            <a:chExt cx="12882880" cy="115036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82879" cy="11503660"/>
            </a:xfrm>
            <a:custGeom>
              <a:avLst/>
              <a:gdLst/>
              <a:ahLst/>
              <a:cxnLst/>
              <a:rect l="l" t="t" r="r" b="b"/>
              <a:pathLst>
                <a:path w="12882879" h="11503660">
                  <a:moveTo>
                    <a:pt x="11337290" y="2283460"/>
                  </a:moveTo>
                  <a:cubicBezTo>
                    <a:pt x="10535920" y="1322070"/>
                    <a:pt x="9357360" y="730250"/>
                    <a:pt x="8139430" y="440690"/>
                  </a:cubicBezTo>
                  <a:cubicBezTo>
                    <a:pt x="6921500" y="151130"/>
                    <a:pt x="5646420" y="0"/>
                    <a:pt x="4451350" y="330200"/>
                  </a:cubicBezTo>
                  <a:lnTo>
                    <a:pt x="4452620" y="330200"/>
                  </a:lnTo>
                  <a:cubicBezTo>
                    <a:pt x="2360930" y="749300"/>
                    <a:pt x="601980" y="2358390"/>
                    <a:pt x="180340" y="4406900"/>
                  </a:cubicBezTo>
                  <a:cubicBezTo>
                    <a:pt x="0" y="5284470"/>
                    <a:pt x="33020" y="6197600"/>
                    <a:pt x="195580" y="7077710"/>
                  </a:cubicBezTo>
                  <a:cubicBezTo>
                    <a:pt x="379730" y="8077200"/>
                    <a:pt x="746760" y="9077960"/>
                    <a:pt x="1456690" y="9805670"/>
                  </a:cubicBezTo>
                  <a:cubicBezTo>
                    <a:pt x="2240280" y="10610850"/>
                    <a:pt x="3362960" y="11004550"/>
                    <a:pt x="4475480" y="11163300"/>
                  </a:cubicBezTo>
                  <a:cubicBezTo>
                    <a:pt x="6866890" y="11503660"/>
                    <a:pt x="9480550" y="10773410"/>
                    <a:pt x="11055350" y="8940800"/>
                  </a:cubicBezTo>
                  <a:cubicBezTo>
                    <a:pt x="12630149" y="7108190"/>
                    <a:pt x="12882880" y="4138930"/>
                    <a:pt x="11337290" y="2283460"/>
                  </a:cubicBezTo>
                  <a:close/>
                </a:path>
              </a:pathLst>
            </a:custGeom>
            <a:blipFill>
              <a:blip r:embed="rId9"/>
              <a:stretch>
                <a:fillRect l="-18811" r="-18811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5049449" y="3299738"/>
            <a:ext cx="8189101" cy="657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47"/>
              </a:lnSpc>
            </a:pPr>
            <a:r>
              <a:rPr lang="en-US" sz="4562" b="1">
                <a:solidFill>
                  <a:srgbClr val="4A71F6"/>
                </a:solidFill>
                <a:latin typeface="DM Sans Bold"/>
                <a:ea typeface="DM Sans Bold"/>
                <a:cs typeface="DM Sans Bold"/>
                <a:sym typeface="DM Sans Bold"/>
              </a:rPr>
              <a:t>Podstawa prawna​</a:t>
            </a:r>
          </a:p>
        </p:txBody>
      </p:sp>
      <p:sp>
        <p:nvSpPr>
          <p:cNvPr id="9" name="Freeform 9"/>
          <p:cNvSpPr/>
          <p:nvPr/>
        </p:nvSpPr>
        <p:spPr>
          <a:xfrm rot="249112">
            <a:off x="4151653" y="1693822"/>
            <a:ext cx="1959955" cy="2195469"/>
          </a:xfrm>
          <a:custGeom>
            <a:avLst/>
            <a:gdLst/>
            <a:ahLst/>
            <a:cxnLst/>
            <a:rect l="l" t="t" r="r" b="b"/>
            <a:pathLst>
              <a:path w="1959955" h="2195469">
                <a:moveTo>
                  <a:pt x="0" y="0"/>
                </a:moveTo>
                <a:lnTo>
                  <a:pt x="1959956" y="0"/>
                </a:lnTo>
                <a:lnTo>
                  <a:pt x="1959956" y="2195469"/>
                </a:lnTo>
                <a:lnTo>
                  <a:pt x="0" y="21954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68709">
            <a:off x="17024686" y="5997090"/>
            <a:ext cx="2190564" cy="2653767"/>
          </a:xfrm>
          <a:custGeom>
            <a:avLst/>
            <a:gdLst/>
            <a:ahLst/>
            <a:cxnLst/>
            <a:rect l="l" t="t" r="r" b="b"/>
            <a:pathLst>
              <a:path w="2190564" h="2653767">
                <a:moveTo>
                  <a:pt x="0" y="0"/>
                </a:moveTo>
                <a:lnTo>
                  <a:pt x="2190565" y="0"/>
                </a:lnTo>
                <a:lnTo>
                  <a:pt x="2190565" y="2653767"/>
                </a:lnTo>
                <a:lnTo>
                  <a:pt x="0" y="26537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TextBox 11"/>
          <p:cNvSpPr txBox="1"/>
          <p:nvPr/>
        </p:nvSpPr>
        <p:spPr>
          <a:xfrm>
            <a:off x="5049449" y="4333820"/>
            <a:ext cx="7755466" cy="2280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sz="3219" b="1">
                <a:solidFill>
                  <a:srgbClr val="4A71F6"/>
                </a:solidFill>
                <a:latin typeface="DM Sans Bold"/>
                <a:ea typeface="DM Sans Bold"/>
                <a:cs typeface="DM Sans Bold"/>
                <a:sym typeface="DM Sans Bold"/>
              </a:rPr>
              <a:t>Przedszkole realizuje cele i zadania określone w Ustawie Prawo oświatowe (Dz. U. z 2021 r. poz. 1082) oraz aktach wykonawczych tej ustawy​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2023" y="1269234"/>
            <a:ext cx="17323955" cy="7748532"/>
          </a:xfrm>
          <a:custGeom>
            <a:avLst/>
            <a:gdLst/>
            <a:ahLst/>
            <a:cxnLst/>
            <a:rect l="l" t="t" r="r" b="b"/>
            <a:pathLst>
              <a:path w="17323955" h="7748532">
                <a:moveTo>
                  <a:pt x="0" y="0"/>
                </a:moveTo>
                <a:lnTo>
                  <a:pt x="17323954" y="0"/>
                </a:lnTo>
                <a:lnTo>
                  <a:pt x="17323954" y="7748532"/>
                </a:lnTo>
                <a:lnTo>
                  <a:pt x="0" y="7748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55334" y="851853"/>
            <a:ext cx="958566" cy="1555196"/>
          </a:xfrm>
          <a:custGeom>
            <a:avLst/>
            <a:gdLst/>
            <a:ahLst/>
            <a:cxnLst/>
            <a:rect l="l" t="t" r="r" b="b"/>
            <a:pathLst>
              <a:path w="958566" h="1555196">
                <a:moveTo>
                  <a:pt x="0" y="0"/>
                </a:moveTo>
                <a:lnTo>
                  <a:pt x="958566" y="0"/>
                </a:lnTo>
                <a:lnTo>
                  <a:pt x="958566" y="1555196"/>
                </a:lnTo>
                <a:lnTo>
                  <a:pt x="0" y="1555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94166" y="614220"/>
            <a:ext cx="3645733" cy="2837043"/>
          </a:xfrm>
          <a:custGeom>
            <a:avLst/>
            <a:gdLst/>
            <a:ahLst/>
            <a:cxnLst/>
            <a:rect l="l" t="t" r="r" b="b"/>
            <a:pathLst>
              <a:path w="3645733" h="2837043">
                <a:moveTo>
                  <a:pt x="0" y="0"/>
                </a:moveTo>
                <a:lnTo>
                  <a:pt x="3645732" y="0"/>
                </a:lnTo>
                <a:lnTo>
                  <a:pt x="3645732" y="2837043"/>
                </a:lnTo>
                <a:lnTo>
                  <a:pt x="0" y="283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329" flipH="1">
            <a:off x="-364375" y="4522394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2"/>
                </a:lnTo>
                <a:lnTo>
                  <a:pt x="2786150" y="1242212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853465" y="4625101"/>
            <a:ext cx="6813422" cy="5110066"/>
          </a:xfrm>
          <a:custGeom>
            <a:avLst/>
            <a:gdLst/>
            <a:ahLst/>
            <a:cxnLst/>
            <a:rect l="l" t="t" r="r" b="b"/>
            <a:pathLst>
              <a:path w="6813422" h="5110066">
                <a:moveTo>
                  <a:pt x="0" y="0"/>
                </a:moveTo>
                <a:lnTo>
                  <a:pt x="6813421" y="0"/>
                </a:lnTo>
                <a:lnTo>
                  <a:pt x="6813421" y="5110067"/>
                </a:lnTo>
                <a:lnTo>
                  <a:pt x="0" y="5110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85746" y="2257081"/>
            <a:ext cx="4767719" cy="6356958"/>
          </a:xfrm>
          <a:custGeom>
            <a:avLst/>
            <a:gdLst/>
            <a:ahLst/>
            <a:cxnLst/>
            <a:rect l="l" t="t" r="r" b="b"/>
            <a:pathLst>
              <a:path w="4767719" h="6356958">
                <a:moveTo>
                  <a:pt x="0" y="0"/>
                </a:moveTo>
                <a:lnTo>
                  <a:pt x="4767719" y="0"/>
                </a:lnTo>
                <a:lnTo>
                  <a:pt x="476771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5293" y="6504714"/>
            <a:ext cx="6548620" cy="3634529"/>
          </a:xfrm>
          <a:custGeom>
            <a:avLst/>
            <a:gdLst/>
            <a:ahLst/>
            <a:cxnLst/>
            <a:rect l="l" t="t" r="r" b="b"/>
            <a:pathLst>
              <a:path w="6548620" h="3634529">
                <a:moveTo>
                  <a:pt x="0" y="0"/>
                </a:moveTo>
                <a:lnTo>
                  <a:pt x="6548621" y="0"/>
                </a:lnTo>
                <a:lnTo>
                  <a:pt x="6548621" y="3634530"/>
                </a:lnTo>
                <a:lnTo>
                  <a:pt x="0" y="36345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5486" b="-1964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91001" y="592687"/>
            <a:ext cx="8527475" cy="61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6"/>
              </a:lnSpc>
              <a:spcBef>
                <a:spcPct val="0"/>
              </a:spcBef>
            </a:pPr>
            <a:r>
              <a:rPr lang="en-US" sz="4656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Dzień Świadomości Autyzmu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2023" y="1269234"/>
            <a:ext cx="17323955" cy="7748532"/>
          </a:xfrm>
          <a:custGeom>
            <a:avLst/>
            <a:gdLst/>
            <a:ahLst/>
            <a:cxnLst/>
            <a:rect l="l" t="t" r="r" b="b"/>
            <a:pathLst>
              <a:path w="17323955" h="7748532">
                <a:moveTo>
                  <a:pt x="0" y="0"/>
                </a:moveTo>
                <a:lnTo>
                  <a:pt x="17323954" y="0"/>
                </a:lnTo>
                <a:lnTo>
                  <a:pt x="17323954" y="7748532"/>
                </a:lnTo>
                <a:lnTo>
                  <a:pt x="0" y="7748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55334" y="851853"/>
            <a:ext cx="958566" cy="1555196"/>
          </a:xfrm>
          <a:custGeom>
            <a:avLst/>
            <a:gdLst/>
            <a:ahLst/>
            <a:cxnLst/>
            <a:rect l="l" t="t" r="r" b="b"/>
            <a:pathLst>
              <a:path w="958566" h="1555196">
                <a:moveTo>
                  <a:pt x="0" y="0"/>
                </a:moveTo>
                <a:lnTo>
                  <a:pt x="958566" y="0"/>
                </a:lnTo>
                <a:lnTo>
                  <a:pt x="958566" y="1555196"/>
                </a:lnTo>
                <a:lnTo>
                  <a:pt x="0" y="1555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94166" y="614220"/>
            <a:ext cx="3645733" cy="2837043"/>
          </a:xfrm>
          <a:custGeom>
            <a:avLst/>
            <a:gdLst/>
            <a:ahLst/>
            <a:cxnLst/>
            <a:rect l="l" t="t" r="r" b="b"/>
            <a:pathLst>
              <a:path w="3645733" h="2837043">
                <a:moveTo>
                  <a:pt x="0" y="0"/>
                </a:moveTo>
                <a:lnTo>
                  <a:pt x="3645732" y="0"/>
                </a:lnTo>
                <a:lnTo>
                  <a:pt x="3645732" y="2837043"/>
                </a:lnTo>
                <a:lnTo>
                  <a:pt x="0" y="283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329" flipH="1">
            <a:off x="-364375" y="4522394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2"/>
                </a:lnTo>
                <a:lnTo>
                  <a:pt x="2786150" y="1242212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50769" y="2796364"/>
            <a:ext cx="4507267" cy="6765129"/>
          </a:xfrm>
          <a:custGeom>
            <a:avLst/>
            <a:gdLst/>
            <a:ahLst/>
            <a:cxnLst/>
            <a:rect l="l" t="t" r="r" b="b"/>
            <a:pathLst>
              <a:path w="4507267" h="6765129">
                <a:moveTo>
                  <a:pt x="0" y="0"/>
                </a:moveTo>
                <a:lnTo>
                  <a:pt x="4507268" y="0"/>
                </a:lnTo>
                <a:lnTo>
                  <a:pt x="4507268" y="6765129"/>
                </a:lnTo>
                <a:lnTo>
                  <a:pt x="0" y="67651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98710" y="2796364"/>
            <a:ext cx="4507267" cy="6765129"/>
          </a:xfrm>
          <a:custGeom>
            <a:avLst/>
            <a:gdLst/>
            <a:ahLst/>
            <a:cxnLst/>
            <a:rect l="l" t="t" r="r" b="b"/>
            <a:pathLst>
              <a:path w="4507267" h="6765129">
                <a:moveTo>
                  <a:pt x="0" y="0"/>
                </a:moveTo>
                <a:lnTo>
                  <a:pt x="4507267" y="0"/>
                </a:lnTo>
                <a:lnTo>
                  <a:pt x="4507267" y="6765129"/>
                </a:lnTo>
                <a:lnTo>
                  <a:pt x="0" y="67651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82090" y="5339497"/>
            <a:ext cx="7140623" cy="4757440"/>
          </a:xfrm>
          <a:custGeom>
            <a:avLst/>
            <a:gdLst/>
            <a:ahLst/>
            <a:cxnLst/>
            <a:rect l="l" t="t" r="r" b="b"/>
            <a:pathLst>
              <a:path w="7140623" h="4757440">
                <a:moveTo>
                  <a:pt x="0" y="0"/>
                </a:moveTo>
                <a:lnTo>
                  <a:pt x="7140623" y="0"/>
                </a:lnTo>
                <a:lnTo>
                  <a:pt x="7140623" y="4757440"/>
                </a:lnTo>
                <a:lnTo>
                  <a:pt x="0" y="47574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82090" y="2021777"/>
            <a:ext cx="7140623" cy="4606574"/>
          </a:xfrm>
          <a:custGeom>
            <a:avLst/>
            <a:gdLst/>
            <a:ahLst/>
            <a:cxnLst/>
            <a:rect l="l" t="t" r="r" b="b"/>
            <a:pathLst>
              <a:path w="7140623" h="4606574">
                <a:moveTo>
                  <a:pt x="0" y="0"/>
                </a:moveTo>
                <a:lnTo>
                  <a:pt x="7140623" y="0"/>
                </a:lnTo>
                <a:lnTo>
                  <a:pt x="7140623" y="4606574"/>
                </a:lnTo>
                <a:lnTo>
                  <a:pt x="0" y="46065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327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91001" y="592687"/>
            <a:ext cx="8527475" cy="61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6"/>
              </a:lnSpc>
              <a:spcBef>
                <a:spcPct val="0"/>
              </a:spcBef>
            </a:pPr>
            <a:r>
              <a:rPr lang="en-US" sz="4656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Festyn rodzinny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985" y="1366587"/>
            <a:ext cx="17323955" cy="7748532"/>
          </a:xfrm>
          <a:custGeom>
            <a:avLst/>
            <a:gdLst/>
            <a:ahLst/>
            <a:cxnLst/>
            <a:rect l="l" t="t" r="r" b="b"/>
            <a:pathLst>
              <a:path w="17323955" h="7748532">
                <a:moveTo>
                  <a:pt x="0" y="0"/>
                </a:moveTo>
                <a:lnTo>
                  <a:pt x="17323955" y="0"/>
                </a:lnTo>
                <a:lnTo>
                  <a:pt x="17323955" y="7748533"/>
                </a:lnTo>
                <a:lnTo>
                  <a:pt x="0" y="7748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94166" y="614220"/>
            <a:ext cx="3645733" cy="2837043"/>
          </a:xfrm>
          <a:custGeom>
            <a:avLst/>
            <a:gdLst/>
            <a:ahLst/>
            <a:cxnLst/>
            <a:rect l="l" t="t" r="r" b="b"/>
            <a:pathLst>
              <a:path w="3645733" h="2837043">
                <a:moveTo>
                  <a:pt x="0" y="0"/>
                </a:moveTo>
                <a:lnTo>
                  <a:pt x="3645732" y="0"/>
                </a:lnTo>
                <a:lnTo>
                  <a:pt x="3645732" y="2837043"/>
                </a:lnTo>
                <a:lnTo>
                  <a:pt x="0" y="283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89329" flipH="1">
            <a:off x="-364375" y="4522394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2"/>
                </a:lnTo>
                <a:lnTo>
                  <a:pt x="2786150" y="1242212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45942" y="2407049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>
          <a:xfrm>
            <a:off x="10916386" y="1277584"/>
            <a:ext cx="4629150" cy="8229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91001" y="592687"/>
            <a:ext cx="8527475" cy="61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6"/>
              </a:lnSpc>
              <a:spcBef>
                <a:spcPct val="0"/>
              </a:spcBef>
            </a:pPr>
            <a:r>
              <a:rPr lang="en-US" sz="4656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Pożegnanie przedszkola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36924" y="4195487"/>
            <a:ext cx="8673848" cy="6306374"/>
          </a:xfrm>
          <a:custGeom>
            <a:avLst/>
            <a:gdLst/>
            <a:ahLst/>
            <a:cxnLst/>
            <a:rect l="l" t="t" r="r" b="b"/>
            <a:pathLst>
              <a:path w="8673848" h="6306374">
                <a:moveTo>
                  <a:pt x="0" y="0"/>
                </a:moveTo>
                <a:lnTo>
                  <a:pt x="8673848" y="0"/>
                </a:lnTo>
                <a:lnTo>
                  <a:pt x="8673848" y="6306373"/>
                </a:lnTo>
                <a:lnTo>
                  <a:pt x="0" y="63063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7076" y="-142948"/>
            <a:ext cx="2733666" cy="3976241"/>
          </a:xfrm>
          <a:custGeom>
            <a:avLst/>
            <a:gdLst/>
            <a:ahLst/>
            <a:cxnLst/>
            <a:rect l="l" t="t" r="r" b="b"/>
            <a:pathLst>
              <a:path w="2733666" h="3976241">
                <a:moveTo>
                  <a:pt x="2733666" y="0"/>
                </a:moveTo>
                <a:lnTo>
                  <a:pt x="0" y="0"/>
                </a:lnTo>
                <a:lnTo>
                  <a:pt x="0" y="3976241"/>
                </a:lnTo>
                <a:lnTo>
                  <a:pt x="2733666" y="3976241"/>
                </a:lnTo>
                <a:lnTo>
                  <a:pt x="273366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44297" y="458617"/>
            <a:ext cx="9199407" cy="9369766"/>
          </a:xfrm>
          <a:custGeom>
            <a:avLst/>
            <a:gdLst/>
            <a:ahLst/>
            <a:cxnLst/>
            <a:rect l="l" t="t" r="r" b="b"/>
            <a:pathLst>
              <a:path w="9199407" h="9369766">
                <a:moveTo>
                  <a:pt x="0" y="0"/>
                </a:moveTo>
                <a:lnTo>
                  <a:pt x="9199406" y="0"/>
                </a:lnTo>
                <a:lnTo>
                  <a:pt x="9199406" y="9369766"/>
                </a:lnTo>
                <a:lnTo>
                  <a:pt x="0" y="93697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49449" y="2303908"/>
            <a:ext cx="8189101" cy="657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47"/>
              </a:lnSpc>
            </a:pPr>
            <a:r>
              <a:rPr lang="en-US" sz="4562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Współpraca z Rodzicami</a:t>
            </a:r>
          </a:p>
        </p:txBody>
      </p:sp>
      <p:sp>
        <p:nvSpPr>
          <p:cNvPr id="6" name="Freeform 6"/>
          <p:cNvSpPr/>
          <p:nvPr/>
        </p:nvSpPr>
        <p:spPr>
          <a:xfrm rot="249112">
            <a:off x="4151653" y="1693822"/>
            <a:ext cx="1959955" cy="2195469"/>
          </a:xfrm>
          <a:custGeom>
            <a:avLst/>
            <a:gdLst/>
            <a:ahLst/>
            <a:cxnLst/>
            <a:rect l="l" t="t" r="r" b="b"/>
            <a:pathLst>
              <a:path w="1959955" h="2195469">
                <a:moveTo>
                  <a:pt x="0" y="0"/>
                </a:moveTo>
                <a:lnTo>
                  <a:pt x="1959956" y="0"/>
                </a:lnTo>
                <a:lnTo>
                  <a:pt x="1959956" y="2195469"/>
                </a:lnTo>
                <a:lnTo>
                  <a:pt x="0" y="2195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68709">
            <a:off x="17024686" y="5997090"/>
            <a:ext cx="2190564" cy="2653767"/>
          </a:xfrm>
          <a:custGeom>
            <a:avLst/>
            <a:gdLst/>
            <a:ahLst/>
            <a:cxnLst/>
            <a:rect l="l" t="t" r="r" b="b"/>
            <a:pathLst>
              <a:path w="2190564" h="2653767">
                <a:moveTo>
                  <a:pt x="0" y="0"/>
                </a:moveTo>
                <a:lnTo>
                  <a:pt x="2190565" y="0"/>
                </a:lnTo>
                <a:lnTo>
                  <a:pt x="2190565" y="2653767"/>
                </a:lnTo>
                <a:lnTo>
                  <a:pt x="0" y="26537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TextBox 8"/>
          <p:cNvSpPr txBox="1"/>
          <p:nvPr/>
        </p:nvSpPr>
        <p:spPr>
          <a:xfrm>
            <a:off x="4971225" y="4015696"/>
            <a:ext cx="8772478" cy="5812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3474" lvl="1" indent="-221737" algn="l">
              <a:lnSpc>
                <a:spcPts val="2875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zebrania ogólne z Rodzicami oraz z Radą Rodziców,​</a:t>
            </a:r>
          </a:p>
          <a:p>
            <a:pPr marL="443474" lvl="1" indent="-221737" algn="l">
              <a:lnSpc>
                <a:spcPts val="2875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zebrania grupowe, ​</a:t>
            </a:r>
          </a:p>
          <a:p>
            <a:pPr marL="443474" lvl="1" indent="-221737" algn="l">
              <a:lnSpc>
                <a:spcPts val="2875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zajęcia adaptacyjne dla dzieci nowoprzyjętych do przedszkola, ​</a:t>
            </a:r>
          </a:p>
          <a:p>
            <a:pPr marL="443474" lvl="1" indent="-221737" algn="l">
              <a:lnSpc>
                <a:spcPts val="2875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konsultacje indywidualne z inicjatywy nauczyciela, dyrektora lub rodzica, ​</a:t>
            </a:r>
          </a:p>
          <a:p>
            <a:pPr marL="443474" lvl="1" indent="-221737" algn="l">
              <a:lnSpc>
                <a:spcPts val="2875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prowadzenie kącika dla rodziców, m.in.: informacje na temat realizacji podstawy programowej wychowania przedszkolnego, eksponowanie prac dzieci,​</a:t>
            </a:r>
          </a:p>
          <a:p>
            <a:pPr marL="443474" lvl="1" indent="-221737" algn="l">
              <a:lnSpc>
                <a:spcPts val="2875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strona internetowa przedszkola, ​</a:t>
            </a:r>
          </a:p>
          <a:p>
            <a:pPr marL="443474" lvl="1" indent="-221737" algn="l">
              <a:lnSpc>
                <a:spcPts val="2875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organizacja i prowadzenie zajęć otwartych i integracyjnych dla rodziców ​</a:t>
            </a:r>
          </a:p>
          <a:p>
            <a:pPr marL="443474" lvl="1" indent="-221737" algn="l">
              <a:lnSpc>
                <a:spcPts val="2875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organizacja uroczystości przedszkolnych, włączanie rodziców w organizację tych imprez,​</a:t>
            </a:r>
          </a:p>
          <a:p>
            <a:pPr marL="443474" lvl="1" indent="-221737" algn="l">
              <a:lnSpc>
                <a:spcPts val="2875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organizacja akcji: Cała Polska czyta dzieciom, Góra Grosza, itp.​</a:t>
            </a:r>
          </a:p>
          <a:p>
            <a:pPr marL="443474" lvl="1" indent="-221737" algn="l">
              <a:lnSpc>
                <a:spcPts val="2875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konkursy, wycieczki​</a:t>
            </a:r>
          </a:p>
          <a:p>
            <a:pPr algn="l">
              <a:lnSpc>
                <a:spcPts val="3155"/>
              </a:lnSpc>
            </a:pPr>
            <a:endParaRPr lang="en-US" sz="2054">
              <a:solidFill>
                <a:srgbClr val="4A71F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953253" y="1028700"/>
            <a:ext cx="4019312" cy="4826685"/>
          </a:xfrm>
          <a:custGeom>
            <a:avLst/>
            <a:gdLst/>
            <a:ahLst/>
            <a:cxnLst/>
            <a:rect l="l" t="t" r="r" b="b"/>
            <a:pathLst>
              <a:path w="4019312" h="4826685">
                <a:moveTo>
                  <a:pt x="0" y="0"/>
                </a:moveTo>
                <a:lnTo>
                  <a:pt x="4019313" y="0"/>
                </a:lnTo>
                <a:lnTo>
                  <a:pt x="4019313" y="4826685"/>
                </a:lnTo>
                <a:lnTo>
                  <a:pt x="0" y="48266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195208"/>
            <a:ext cx="4128607" cy="2687348"/>
          </a:xfrm>
          <a:custGeom>
            <a:avLst/>
            <a:gdLst/>
            <a:ahLst/>
            <a:cxnLst/>
            <a:rect l="l" t="t" r="r" b="b"/>
            <a:pathLst>
              <a:path w="4128607" h="2687348">
                <a:moveTo>
                  <a:pt x="0" y="0"/>
                </a:moveTo>
                <a:lnTo>
                  <a:pt x="4128607" y="0"/>
                </a:lnTo>
                <a:lnTo>
                  <a:pt x="4128607" y="2687348"/>
                </a:lnTo>
                <a:lnTo>
                  <a:pt x="0" y="26873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98603" y="1663049"/>
            <a:ext cx="14078083" cy="12516696"/>
          </a:xfrm>
          <a:custGeom>
            <a:avLst/>
            <a:gdLst/>
            <a:ahLst/>
            <a:cxnLst/>
            <a:rect l="l" t="t" r="r" b="b"/>
            <a:pathLst>
              <a:path w="14078083" h="12516696">
                <a:moveTo>
                  <a:pt x="0" y="0"/>
                </a:moveTo>
                <a:lnTo>
                  <a:pt x="14078083" y="0"/>
                </a:lnTo>
                <a:lnTo>
                  <a:pt x="14078083" y="12516696"/>
                </a:lnTo>
                <a:lnTo>
                  <a:pt x="0" y="12516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26637" y="1984081"/>
            <a:ext cx="12459972" cy="7005893"/>
          </a:xfrm>
          <a:custGeom>
            <a:avLst/>
            <a:gdLst/>
            <a:ahLst/>
            <a:cxnLst/>
            <a:rect l="l" t="t" r="r" b="b"/>
            <a:pathLst>
              <a:path w="12459972" h="7005893">
                <a:moveTo>
                  <a:pt x="0" y="0"/>
                </a:moveTo>
                <a:lnTo>
                  <a:pt x="12459972" y="0"/>
                </a:lnTo>
                <a:lnTo>
                  <a:pt x="12459972" y="7005893"/>
                </a:lnTo>
                <a:lnTo>
                  <a:pt x="0" y="7005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09856" y="2377337"/>
            <a:ext cx="2273065" cy="1996165"/>
          </a:xfrm>
          <a:custGeom>
            <a:avLst/>
            <a:gdLst/>
            <a:ahLst/>
            <a:cxnLst/>
            <a:rect l="l" t="t" r="r" b="b"/>
            <a:pathLst>
              <a:path w="2273065" h="1996165">
                <a:moveTo>
                  <a:pt x="0" y="0"/>
                </a:moveTo>
                <a:lnTo>
                  <a:pt x="2273066" y="0"/>
                </a:lnTo>
                <a:lnTo>
                  <a:pt x="2273066" y="1996165"/>
                </a:lnTo>
                <a:lnTo>
                  <a:pt x="0" y="19961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78264" y="6103789"/>
            <a:ext cx="3439708" cy="5515567"/>
          </a:xfrm>
          <a:custGeom>
            <a:avLst/>
            <a:gdLst/>
            <a:ahLst/>
            <a:cxnLst/>
            <a:rect l="l" t="t" r="r" b="b"/>
            <a:pathLst>
              <a:path w="3439708" h="5515567">
                <a:moveTo>
                  <a:pt x="0" y="0"/>
                </a:moveTo>
                <a:lnTo>
                  <a:pt x="3439709" y="0"/>
                </a:lnTo>
                <a:lnTo>
                  <a:pt x="3439709" y="5515567"/>
                </a:lnTo>
                <a:lnTo>
                  <a:pt x="0" y="55155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538" y="8121422"/>
            <a:ext cx="1916325" cy="1543513"/>
          </a:xfrm>
          <a:custGeom>
            <a:avLst/>
            <a:gdLst/>
            <a:ahLst/>
            <a:cxnLst/>
            <a:rect l="l" t="t" r="r" b="b"/>
            <a:pathLst>
              <a:path w="1916325" h="1543513">
                <a:moveTo>
                  <a:pt x="0" y="0"/>
                </a:moveTo>
                <a:lnTo>
                  <a:pt x="1916324" y="0"/>
                </a:lnTo>
                <a:lnTo>
                  <a:pt x="1916324" y="1543513"/>
                </a:lnTo>
                <a:lnTo>
                  <a:pt x="0" y="15435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flipH="1">
            <a:off x="-57375" y="1487397"/>
            <a:ext cx="2044237" cy="2689786"/>
          </a:xfrm>
          <a:custGeom>
            <a:avLst/>
            <a:gdLst/>
            <a:ahLst/>
            <a:cxnLst/>
            <a:rect l="l" t="t" r="r" b="b"/>
            <a:pathLst>
              <a:path w="2044237" h="2689786">
                <a:moveTo>
                  <a:pt x="2044237" y="0"/>
                </a:moveTo>
                <a:lnTo>
                  <a:pt x="0" y="0"/>
                </a:lnTo>
                <a:lnTo>
                  <a:pt x="0" y="2689786"/>
                </a:lnTo>
                <a:lnTo>
                  <a:pt x="2044237" y="2689786"/>
                </a:lnTo>
                <a:lnTo>
                  <a:pt x="2044237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64469" y="824746"/>
            <a:ext cx="2746351" cy="2550673"/>
          </a:xfrm>
          <a:custGeom>
            <a:avLst/>
            <a:gdLst/>
            <a:ahLst/>
            <a:cxnLst/>
            <a:rect l="l" t="t" r="r" b="b"/>
            <a:pathLst>
              <a:path w="2746351" h="2550673">
                <a:moveTo>
                  <a:pt x="0" y="0"/>
                </a:moveTo>
                <a:lnTo>
                  <a:pt x="2746351" y="0"/>
                </a:lnTo>
                <a:lnTo>
                  <a:pt x="2746351" y="2550674"/>
                </a:lnTo>
                <a:lnTo>
                  <a:pt x="0" y="25506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86862" y="3308745"/>
            <a:ext cx="8422994" cy="478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Trudności przystosowawcze dziecka do przedszkola ​:</a:t>
            </a:r>
          </a:p>
          <a:p>
            <a:pPr marL="734059" lvl="1" indent="-367030" algn="l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en-US" sz="33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 bliska więź dziecka z rodzicami, ​</a:t>
            </a:r>
          </a:p>
          <a:p>
            <a:pPr marL="734059" lvl="1" indent="-367030" algn="l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en-US" sz="33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 brak samodzielności w zakresie czynności samoobsługowych, ​</a:t>
            </a:r>
          </a:p>
          <a:p>
            <a:pPr marL="734059" lvl="1" indent="-367030" algn="l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en-US" sz="33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 nadopiekuńczość rodziców, ​</a:t>
            </a:r>
          </a:p>
          <a:p>
            <a:pPr marL="734059" lvl="1" indent="-367030" algn="l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en-US" sz="339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 małe poczucie bezpieczeństwa.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endParaRPr lang="en-US" sz="3399">
              <a:solidFill>
                <a:srgbClr val="4A71F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69530" y="625447"/>
            <a:ext cx="8352456" cy="1314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47"/>
              </a:lnSpc>
              <a:spcBef>
                <a:spcPct val="0"/>
              </a:spcBef>
            </a:pPr>
            <a:r>
              <a:rPr lang="en-US" sz="4562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Jak przygotować dziecko na spotkanie z Przedszkolem​?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98603" y="1663049"/>
            <a:ext cx="14078083" cy="12516696"/>
          </a:xfrm>
          <a:custGeom>
            <a:avLst/>
            <a:gdLst/>
            <a:ahLst/>
            <a:cxnLst/>
            <a:rect l="l" t="t" r="r" b="b"/>
            <a:pathLst>
              <a:path w="14078083" h="12516696">
                <a:moveTo>
                  <a:pt x="0" y="0"/>
                </a:moveTo>
                <a:lnTo>
                  <a:pt x="14078083" y="0"/>
                </a:lnTo>
                <a:lnTo>
                  <a:pt x="14078083" y="12516696"/>
                </a:lnTo>
                <a:lnTo>
                  <a:pt x="0" y="12516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855679"/>
            <a:ext cx="14147991" cy="7955020"/>
          </a:xfrm>
          <a:custGeom>
            <a:avLst/>
            <a:gdLst/>
            <a:ahLst/>
            <a:cxnLst/>
            <a:rect l="l" t="t" r="r" b="b"/>
            <a:pathLst>
              <a:path w="14147991" h="7955020">
                <a:moveTo>
                  <a:pt x="0" y="0"/>
                </a:moveTo>
                <a:lnTo>
                  <a:pt x="14147991" y="0"/>
                </a:lnTo>
                <a:lnTo>
                  <a:pt x="14147991" y="7955020"/>
                </a:lnTo>
                <a:lnTo>
                  <a:pt x="0" y="7955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61526" y="942213"/>
            <a:ext cx="2273065" cy="1996165"/>
          </a:xfrm>
          <a:custGeom>
            <a:avLst/>
            <a:gdLst/>
            <a:ahLst/>
            <a:cxnLst/>
            <a:rect l="l" t="t" r="r" b="b"/>
            <a:pathLst>
              <a:path w="2273065" h="1996165">
                <a:moveTo>
                  <a:pt x="0" y="0"/>
                </a:moveTo>
                <a:lnTo>
                  <a:pt x="2273065" y="0"/>
                </a:lnTo>
                <a:lnTo>
                  <a:pt x="2273065" y="1996165"/>
                </a:lnTo>
                <a:lnTo>
                  <a:pt x="0" y="19961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74010" y="5941533"/>
            <a:ext cx="3439708" cy="5515567"/>
          </a:xfrm>
          <a:custGeom>
            <a:avLst/>
            <a:gdLst/>
            <a:ahLst/>
            <a:cxnLst/>
            <a:rect l="l" t="t" r="r" b="b"/>
            <a:pathLst>
              <a:path w="3439708" h="5515567">
                <a:moveTo>
                  <a:pt x="0" y="0"/>
                </a:moveTo>
                <a:lnTo>
                  <a:pt x="3439709" y="0"/>
                </a:lnTo>
                <a:lnTo>
                  <a:pt x="3439709" y="5515567"/>
                </a:lnTo>
                <a:lnTo>
                  <a:pt x="0" y="55155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538" y="8121422"/>
            <a:ext cx="1916325" cy="1543513"/>
          </a:xfrm>
          <a:custGeom>
            <a:avLst/>
            <a:gdLst/>
            <a:ahLst/>
            <a:cxnLst/>
            <a:rect l="l" t="t" r="r" b="b"/>
            <a:pathLst>
              <a:path w="1916325" h="1543513">
                <a:moveTo>
                  <a:pt x="0" y="0"/>
                </a:moveTo>
                <a:lnTo>
                  <a:pt x="1916324" y="0"/>
                </a:lnTo>
                <a:lnTo>
                  <a:pt x="1916324" y="1543513"/>
                </a:lnTo>
                <a:lnTo>
                  <a:pt x="0" y="15435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flipH="1">
            <a:off x="-57375" y="1487397"/>
            <a:ext cx="2044237" cy="2689786"/>
          </a:xfrm>
          <a:custGeom>
            <a:avLst/>
            <a:gdLst/>
            <a:ahLst/>
            <a:cxnLst/>
            <a:rect l="l" t="t" r="r" b="b"/>
            <a:pathLst>
              <a:path w="2044237" h="2689786">
                <a:moveTo>
                  <a:pt x="2044237" y="0"/>
                </a:moveTo>
                <a:lnTo>
                  <a:pt x="0" y="0"/>
                </a:lnTo>
                <a:lnTo>
                  <a:pt x="0" y="2689786"/>
                </a:lnTo>
                <a:lnTo>
                  <a:pt x="2044237" y="2689786"/>
                </a:lnTo>
                <a:lnTo>
                  <a:pt x="2044237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64469" y="824746"/>
            <a:ext cx="2746351" cy="2550673"/>
          </a:xfrm>
          <a:custGeom>
            <a:avLst/>
            <a:gdLst/>
            <a:ahLst/>
            <a:cxnLst/>
            <a:rect l="l" t="t" r="r" b="b"/>
            <a:pathLst>
              <a:path w="2746351" h="2550673">
                <a:moveTo>
                  <a:pt x="0" y="0"/>
                </a:moveTo>
                <a:lnTo>
                  <a:pt x="2746351" y="0"/>
                </a:lnTo>
                <a:lnTo>
                  <a:pt x="2746351" y="2550674"/>
                </a:lnTo>
                <a:lnTo>
                  <a:pt x="0" y="255067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86862" y="2794190"/>
            <a:ext cx="12375329" cy="6715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2054" b="1" u="sng">
                <a:solidFill>
                  <a:srgbClr val="4A71F6"/>
                </a:solidFill>
                <a:latin typeface="DM Sans Bold"/>
                <a:ea typeface="DM Sans Bold"/>
                <a:cs typeface="DM Sans Bold"/>
                <a:sym typeface="DM Sans Bold"/>
              </a:rPr>
              <a:t>Pomoc dziecku w adaptacji: ​</a:t>
            </a:r>
          </a:p>
          <a:p>
            <a:pPr marL="443639" lvl="1" indent="-221819" algn="l">
              <a:lnSpc>
                <a:spcPts val="2876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wcześniejsze przyzwyczajenie dziecka do przebywania w nowym miejscu pod opieką innych osób i w towarzystwie rówieśników ​</a:t>
            </a:r>
          </a:p>
          <a:p>
            <a:pPr marL="443639" lvl="1" indent="-221819" algn="l">
              <a:lnSpc>
                <a:spcPts val="2876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uczenie dziecka w domu czynności samoobsługowych (samodzielne korzystanie z toalety, samodzielne spożywanie posiłków- nie karmienie, proszę nie miksować posiłków, próby samodzielnego wkładania obuwia i odzieży, rezygnacja z wożenia dzieci wózkiem) ​</a:t>
            </a:r>
          </a:p>
          <a:p>
            <a:pPr marL="443639" lvl="1" indent="-221819" algn="l">
              <a:lnSpc>
                <a:spcPts val="2876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oswajanie dziecka z informacją, że w przedszkolu będzie spędzało czas w towarzystwie innych dzieci i pań nauczycielek, ​</a:t>
            </a:r>
          </a:p>
          <a:p>
            <a:pPr marL="443639" lvl="1" indent="-221819" algn="l">
              <a:lnSpc>
                <a:spcPts val="2876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udział w spotkaniach adaptacyjnych w przedszkolu – wspólne zabawy, ​</a:t>
            </a:r>
          </a:p>
          <a:p>
            <a:pPr marL="443639" lvl="1" indent="-221819" algn="l">
              <a:lnSpc>
                <a:spcPts val="2876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zapewnienie dziecka, ze będzie odebrane w umówionym terminie, ​</a:t>
            </a:r>
          </a:p>
          <a:p>
            <a:pPr marL="443639" lvl="1" indent="-221819" algn="l">
              <a:lnSpc>
                <a:spcPts val="2876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spokojne rozstanie z dzieckiem, zawarcie umów, ​</a:t>
            </a:r>
          </a:p>
          <a:p>
            <a:pPr marL="443639" lvl="1" indent="-221819" algn="l">
              <a:lnSpc>
                <a:spcPts val="2876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zabawy z dzieckiem w przedszkole w domu – przedstawienie atrakcyjności nowego miejsca pobytu, ​</a:t>
            </a:r>
          </a:p>
          <a:p>
            <a:pPr marL="443639" lvl="1" indent="-221819" algn="l">
              <a:lnSpc>
                <a:spcPts val="2876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akceptacja płaczu dziecka przez rodziców – jako naturalnej zdrowej relacji na nową sytuację (nie należy dziecka zawstydzać), ​</a:t>
            </a:r>
          </a:p>
          <a:p>
            <a:pPr marL="443639" lvl="1" indent="-221819" algn="l">
              <a:lnSpc>
                <a:spcPts val="2876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umożliwienie zabrania dziecku ulubionej maskotki lub innego przedmiotu z domu do przedszkola, ​</a:t>
            </a:r>
          </a:p>
          <a:p>
            <a:pPr marL="443639" lvl="1" indent="-221819" algn="l">
              <a:lnSpc>
                <a:spcPts val="2876"/>
              </a:lnSpc>
              <a:buFont typeface="Arial"/>
              <a:buChar char="•"/>
            </a:pPr>
            <a:r>
              <a:rPr lang="en-US" sz="205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pozytywne nastawienie​</a:t>
            </a:r>
          </a:p>
          <a:p>
            <a:pPr algn="l">
              <a:lnSpc>
                <a:spcPts val="2316"/>
              </a:lnSpc>
              <a:spcBef>
                <a:spcPct val="0"/>
              </a:spcBef>
            </a:pPr>
            <a:endParaRPr lang="en-US" sz="2054">
              <a:solidFill>
                <a:srgbClr val="4A71F6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l">
              <a:lnSpc>
                <a:spcPts val="2316"/>
              </a:lnSpc>
              <a:spcBef>
                <a:spcPct val="0"/>
              </a:spcBef>
            </a:pPr>
            <a:endParaRPr lang="en-US" sz="2054">
              <a:solidFill>
                <a:srgbClr val="4A71F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169530" y="625447"/>
            <a:ext cx="8352456" cy="1314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47"/>
              </a:lnSpc>
              <a:spcBef>
                <a:spcPct val="0"/>
              </a:spcBef>
            </a:pPr>
            <a:r>
              <a:rPr lang="en-US" sz="4562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Jak przygotować dziecko na spotkanie z Przedszkolem​ cd?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638454">
            <a:off x="-3346107" y="864614"/>
            <a:ext cx="9249051" cy="9896845"/>
          </a:xfrm>
          <a:custGeom>
            <a:avLst/>
            <a:gdLst/>
            <a:ahLst/>
            <a:cxnLst/>
            <a:rect l="l" t="t" r="r" b="b"/>
            <a:pathLst>
              <a:path w="9249051" h="9896845">
                <a:moveTo>
                  <a:pt x="0" y="0"/>
                </a:moveTo>
                <a:lnTo>
                  <a:pt x="9249052" y="0"/>
                </a:lnTo>
                <a:lnTo>
                  <a:pt x="9249052" y="9896845"/>
                </a:lnTo>
                <a:lnTo>
                  <a:pt x="0" y="98968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1672" y="3112534"/>
            <a:ext cx="3810256" cy="5252233"/>
          </a:xfrm>
          <a:custGeom>
            <a:avLst/>
            <a:gdLst/>
            <a:ahLst/>
            <a:cxnLst/>
            <a:rect l="l" t="t" r="r" b="b"/>
            <a:pathLst>
              <a:path w="3810256" h="5252233">
                <a:moveTo>
                  <a:pt x="0" y="0"/>
                </a:moveTo>
                <a:lnTo>
                  <a:pt x="3810256" y="0"/>
                </a:lnTo>
                <a:lnTo>
                  <a:pt x="3810256" y="5252233"/>
                </a:lnTo>
                <a:lnTo>
                  <a:pt x="0" y="5252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73066">
            <a:off x="1256741" y="4320365"/>
            <a:ext cx="1286512" cy="1277155"/>
          </a:xfrm>
          <a:custGeom>
            <a:avLst/>
            <a:gdLst/>
            <a:ahLst/>
            <a:cxnLst/>
            <a:rect l="l" t="t" r="r" b="b"/>
            <a:pathLst>
              <a:path w="1286512" h="1277155">
                <a:moveTo>
                  <a:pt x="0" y="0"/>
                </a:moveTo>
                <a:lnTo>
                  <a:pt x="1286512" y="0"/>
                </a:lnTo>
                <a:lnTo>
                  <a:pt x="1286512" y="1277155"/>
                </a:lnTo>
                <a:lnTo>
                  <a:pt x="0" y="1277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081619">
            <a:off x="-439688" y="398251"/>
            <a:ext cx="2705319" cy="3106317"/>
          </a:xfrm>
          <a:custGeom>
            <a:avLst/>
            <a:gdLst/>
            <a:ahLst/>
            <a:cxnLst/>
            <a:rect l="l" t="t" r="r" b="b"/>
            <a:pathLst>
              <a:path w="2705319" h="3106317">
                <a:moveTo>
                  <a:pt x="0" y="0"/>
                </a:moveTo>
                <a:lnTo>
                  <a:pt x="2705319" y="0"/>
                </a:lnTo>
                <a:lnTo>
                  <a:pt x="2705319" y="3106317"/>
                </a:lnTo>
                <a:lnTo>
                  <a:pt x="0" y="3106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2972" y="7415610"/>
            <a:ext cx="1170485" cy="949157"/>
          </a:xfrm>
          <a:custGeom>
            <a:avLst/>
            <a:gdLst/>
            <a:ahLst/>
            <a:cxnLst/>
            <a:rect l="l" t="t" r="r" b="b"/>
            <a:pathLst>
              <a:path w="1170485" h="949157">
                <a:moveTo>
                  <a:pt x="0" y="0"/>
                </a:moveTo>
                <a:lnTo>
                  <a:pt x="1170484" y="0"/>
                </a:lnTo>
                <a:lnTo>
                  <a:pt x="1170484" y="949157"/>
                </a:lnTo>
                <a:lnTo>
                  <a:pt x="0" y="9491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94045" y="584734"/>
            <a:ext cx="9339351" cy="813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69"/>
              </a:lnSpc>
              <a:spcBef>
                <a:spcPct val="0"/>
              </a:spcBef>
            </a:pPr>
            <a:r>
              <a:rPr lang="en-US" sz="616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Adres i  kontakt: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81813" y="1669647"/>
            <a:ext cx="5237171" cy="3758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u="sng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Adres Przedszkola Samorządowego „Słoneczko” w Rosnówku: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ul. 1 Maja 39, Rosnówko,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62-052 Komorniki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Telefon: 618 301 873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Fax: 618 301 873</a:t>
            </a:r>
          </a:p>
          <a:p>
            <a:pPr algn="l">
              <a:lnSpc>
                <a:spcPts val="3346"/>
              </a:lnSpc>
            </a:pPr>
            <a:r>
              <a:rPr lang="en-US" sz="2390">
                <a:solidFill>
                  <a:srgbClr val="4A71F6"/>
                </a:solidFill>
                <a:latin typeface="DG Jory"/>
                <a:ea typeface="DG Jory"/>
                <a:cs typeface="DG Jory"/>
                <a:sym typeface="DG Jory"/>
              </a:rPr>
              <a:t>​​</a:t>
            </a:r>
          </a:p>
          <a:p>
            <a:pPr algn="l">
              <a:lnSpc>
                <a:spcPts val="3346"/>
              </a:lnSpc>
            </a:pPr>
            <a:r>
              <a:rPr lang="en-US" sz="2390">
                <a:solidFill>
                  <a:srgbClr val="4A71F6"/>
                </a:solidFill>
                <a:latin typeface="DG Jory"/>
                <a:ea typeface="DG Jory"/>
                <a:cs typeface="DG Jory"/>
                <a:sym typeface="DG Jory"/>
              </a:rPr>
              <a:t>​</a:t>
            </a:r>
          </a:p>
          <a:p>
            <a:pPr algn="l">
              <a:lnSpc>
                <a:spcPts val="3346"/>
              </a:lnSpc>
            </a:pPr>
            <a:endParaRPr lang="en-US" sz="2390">
              <a:solidFill>
                <a:srgbClr val="4A71F6"/>
              </a:solidFill>
              <a:latin typeface="DG Jory"/>
              <a:ea typeface="DG Jory"/>
              <a:cs typeface="DG Jory"/>
              <a:sym typeface="DG Jory"/>
            </a:endParaRPr>
          </a:p>
        </p:txBody>
      </p:sp>
      <p:sp>
        <p:nvSpPr>
          <p:cNvPr id="9" name="Freeform 9"/>
          <p:cNvSpPr/>
          <p:nvPr/>
        </p:nvSpPr>
        <p:spPr>
          <a:xfrm rot="-868709">
            <a:off x="4858253" y="6975645"/>
            <a:ext cx="1945650" cy="2357065"/>
          </a:xfrm>
          <a:custGeom>
            <a:avLst/>
            <a:gdLst/>
            <a:ahLst/>
            <a:cxnLst/>
            <a:rect l="l" t="t" r="r" b="b"/>
            <a:pathLst>
              <a:path w="1945650" h="2357065">
                <a:moveTo>
                  <a:pt x="0" y="0"/>
                </a:moveTo>
                <a:lnTo>
                  <a:pt x="1945651" y="0"/>
                </a:lnTo>
                <a:lnTo>
                  <a:pt x="1945651" y="2357066"/>
                </a:lnTo>
                <a:lnTo>
                  <a:pt x="0" y="2357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889329" flipH="1">
            <a:off x="-114656" y="6148745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2"/>
                </a:lnTo>
                <a:lnTo>
                  <a:pt x="2786150" y="1242212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72629" y="8364767"/>
            <a:ext cx="2900569" cy="1762095"/>
          </a:xfrm>
          <a:custGeom>
            <a:avLst/>
            <a:gdLst/>
            <a:ahLst/>
            <a:cxnLst/>
            <a:rect l="l" t="t" r="r" b="b"/>
            <a:pathLst>
              <a:path w="2900569" h="1762095">
                <a:moveTo>
                  <a:pt x="0" y="0"/>
                </a:moveTo>
                <a:lnTo>
                  <a:pt x="2900569" y="0"/>
                </a:lnTo>
                <a:lnTo>
                  <a:pt x="2900569" y="1762096"/>
                </a:lnTo>
                <a:lnTo>
                  <a:pt x="0" y="17620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2667949" y="1760040"/>
            <a:ext cx="4809360" cy="124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400" u="sng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Oddziału zewnętrznego​: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400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ul. Poznańska 6, Szreniawa​,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400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62-052 Komorniki ​</a:t>
            </a:r>
          </a:p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400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Telefon: 618 107 602​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52494" y="5210175"/>
            <a:ext cx="7646491" cy="856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4"/>
              </a:lnSpc>
              <a:spcBef>
                <a:spcPct val="0"/>
              </a:spcBef>
            </a:pPr>
            <a:r>
              <a:rPr lang="en-US" sz="3364" u="sng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STRONA INTERNETOWA PRZEDSZKOLA​</a:t>
            </a:r>
          </a:p>
          <a:p>
            <a:pPr algn="ctr">
              <a:lnSpc>
                <a:spcPts val="3364"/>
              </a:lnSpc>
              <a:spcBef>
                <a:spcPct val="0"/>
              </a:spcBef>
            </a:pPr>
            <a:r>
              <a:rPr lang="en-US" sz="3364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www.przedszkolerosnowko.pl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03" y="7025473"/>
            <a:ext cx="7192326" cy="86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7"/>
              </a:lnSpc>
              <a:spcBef>
                <a:spcPct val="0"/>
              </a:spcBef>
            </a:pPr>
            <a:r>
              <a:rPr lang="en-US" sz="3337" u="sng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adres e-mail sekretariat, dyrektor​</a:t>
            </a:r>
          </a:p>
          <a:p>
            <a:pPr algn="ctr">
              <a:lnSpc>
                <a:spcPts val="3337"/>
              </a:lnSpc>
              <a:spcBef>
                <a:spcPct val="0"/>
              </a:spcBef>
            </a:pPr>
            <a:r>
              <a:rPr lang="en-US" sz="3337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sekretariat@przedszkolerosnowko.pl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86846" y="-3199697"/>
            <a:ext cx="10261418" cy="6399394"/>
          </a:xfrm>
          <a:custGeom>
            <a:avLst/>
            <a:gdLst/>
            <a:ahLst/>
            <a:cxnLst/>
            <a:rect l="l" t="t" r="r" b="b"/>
            <a:pathLst>
              <a:path w="10261418" h="6399394">
                <a:moveTo>
                  <a:pt x="0" y="0"/>
                </a:moveTo>
                <a:lnTo>
                  <a:pt x="10261419" y="0"/>
                </a:lnTo>
                <a:lnTo>
                  <a:pt x="10261419" y="6399394"/>
                </a:lnTo>
                <a:lnTo>
                  <a:pt x="0" y="6399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1598" y="1028700"/>
            <a:ext cx="15204804" cy="8229600"/>
          </a:xfrm>
          <a:custGeom>
            <a:avLst/>
            <a:gdLst/>
            <a:ahLst/>
            <a:cxnLst/>
            <a:rect l="l" t="t" r="r" b="b"/>
            <a:pathLst>
              <a:path w="15204804" h="8229600">
                <a:moveTo>
                  <a:pt x="0" y="0"/>
                </a:moveTo>
                <a:lnTo>
                  <a:pt x="15204804" y="0"/>
                </a:lnTo>
                <a:lnTo>
                  <a:pt x="152048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11770" y="2801798"/>
            <a:ext cx="11908996" cy="5369874"/>
          </a:xfrm>
          <a:custGeom>
            <a:avLst/>
            <a:gdLst/>
            <a:ahLst/>
            <a:cxnLst/>
            <a:rect l="l" t="t" r="r" b="b"/>
            <a:pathLst>
              <a:path w="11908996" h="5369874">
                <a:moveTo>
                  <a:pt x="0" y="0"/>
                </a:moveTo>
                <a:lnTo>
                  <a:pt x="11908995" y="0"/>
                </a:lnTo>
                <a:lnTo>
                  <a:pt x="11908995" y="5369875"/>
                </a:lnTo>
                <a:lnTo>
                  <a:pt x="0" y="53698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13610">
            <a:off x="15488846" y="477531"/>
            <a:ext cx="1648365" cy="1763814"/>
          </a:xfrm>
          <a:custGeom>
            <a:avLst/>
            <a:gdLst/>
            <a:ahLst/>
            <a:cxnLst/>
            <a:rect l="l" t="t" r="r" b="b"/>
            <a:pathLst>
              <a:path w="1648365" h="1763814">
                <a:moveTo>
                  <a:pt x="0" y="0"/>
                </a:moveTo>
                <a:lnTo>
                  <a:pt x="1648365" y="0"/>
                </a:lnTo>
                <a:lnTo>
                  <a:pt x="1648365" y="1763815"/>
                </a:lnTo>
                <a:lnTo>
                  <a:pt x="0" y="17638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06577" y="5924806"/>
            <a:ext cx="4993038" cy="4493734"/>
          </a:xfrm>
          <a:custGeom>
            <a:avLst/>
            <a:gdLst/>
            <a:ahLst/>
            <a:cxnLst/>
            <a:rect l="l" t="t" r="r" b="b"/>
            <a:pathLst>
              <a:path w="4993038" h="4493734">
                <a:moveTo>
                  <a:pt x="0" y="0"/>
                </a:moveTo>
                <a:lnTo>
                  <a:pt x="4993038" y="0"/>
                </a:lnTo>
                <a:lnTo>
                  <a:pt x="4993038" y="4493734"/>
                </a:lnTo>
                <a:lnTo>
                  <a:pt x="0" y="44937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23418" y="5924806"/>
            <a:ext cx="4637062" cy="4493734"/>
          </a:xfrm>
          <a:custGeom>
            <a:avLst/>
            <a:gdLst/>
            <a:ahLst/>
            <a:cxnLst/>
            <a:rect l="l" t="t" r="r" b="b"/>
            <a:pathLst>
              <a:path w="4637062" h="4493734">
                <a:moveTo>
                  <a:pt x="0" y="0"/>
                </a:moveTo>
                <a:lnTo>
                  <a:pt x="4637062" y="0"/>
                </a:lnTo>
                <a:lnTo>
                  <a:pt x="4637062" y="4493734"/>
                </a:lnTo>
                <a:lnTo>
                  <a:pt x="0" y="44937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30007">
            <a:off x="-199221" y="252414"/>
            <a:ext cx="1961334" cy="3182106"/>
          </a:xfrm>
          <a:custGeom>
            <a:avLst/>
            <a:gdLst/>
            <a:ahLst/>
            <a:cxnLst/>
            <a:rect l="l" t="t" r="r" b="b"/>
            <a:pathLst>
              <a:path w="1961334" h="3182106">
                <a:moveTo>
                  <a:pt x="0" y="0"/>
                </a:moveTo>
                <a:lnTo>
                  <a:pt x="1961334" y="0"/>
                </a:lnTo>
                <a:lnTo>
                  <a:pt x="1961334" y="3182106"/>
                </a:lnTo>
                <a:lnTo>
                  <a:pt x="0" y="31821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417905">
            <a:off x="16910878" y="3908744"/>
            <a:ext cx="1813354" cy="1622128"/>
          </a:xfrm>
          <a:custGeom>
            <a:avLst/>
            <a:gdLst/>
            <a:ahLst/>
            <a:cxnLst/>
            <a:rect l="l" t="t" r="r" b="b"/>
            <a:pathLst>
              <a:path w="1813354" h="1622128">
                <a:moveTo>
                  <a:pt x="0" y="0"/>
                </a:moveTo>
                <a:lnTo>
                  <a:pt x="1813355" y="0"/>
                </a:lnTo>
                <a:lnTo>
                  <a:pt x="1813355" y="1622128"/>
                </a:lnTo>
                <a:lnTo>
                  <a:pt x="0" y="16221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89329" flipH="1">
            <a:off x="12332620" y="6475892"/>
            <a:ext cx="2212511" cy="986454"/>
          </a:xfrm>
          <a:custGeom>
            <a:avLst/>
            <a:gdLst/>
            <a:ahLst/>
            <a:cxnLst/>
            <a:rect l="l" t="t" r="r" b="b"/>
            <a:pathLst>
              <a:path w="2212511" h="986454">
                <a:moveTo>
                  <a:pt x="2212511" y="0"/>
                </a:moveTo>
                <a:lnTo>
                  <a:pt x="0" y="0"/>
                </a:lnTo>
                <a:lnTo>
                  <a:pt x="0" y="986454"/>
                </a:lnTo>
                <a:lnTo>
                  <a:pt x="2212511" y="986454"/>
                </a:lnTo>
                <a:lnTo>
                  <a:pt x="2212511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292795" y="8519110"/>
            <a:ext cx="1390004" cy="1767890"/>
          </a:xfrm>
          <a:custGeom>
            <a:avLst/>
            <a:gdLst/>
            <a:ahLst/>
            <a:cxnLst/>
            <a:rect l="l" t="t" r="r" b="b"/>
            <a:pathLst>
              <a:path w="1390004" h="1767890">
                <a:moveTo>
                  <a:pt x="0" y="0"/>
                </a:moveTo>
                <a:lnTo>
                  <a:pt x="1390004" y="0"/>
                </a:lnTo>
                <a:lnTo>
                  <a:pt x="1390004" y="1767890"/>
                </a:lnTo>
                <a:lnTo>
                  <a:pt x="0" y="176789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35713" y="2473682"/>
            <a:ext cx="1307274" cy="1325499"/>
          </a:xfrm>
          <a:custGeom>
            <a:avLst/>
            <a:gdLst/>
            <a:ahLst/>
            <a:cxnLst/>
            <a:rect l="l" t="t" r="r" b="b"/>
            <a:pathLst>
              <a:path w="1307274" h="1325499">
                <a:moveTo>
                  <a:pt x="0" y="0"/>
                </a:moveTo>
                <a:lnTo>
                  <a:pt x="1307274" y="0"/>
                </a:lnTo>
                <a:lnTo>
                  <a:pt x="1307274" y="1325500"/>
                </a:lnTo>
                <a:lnTo>
                  <a:pt x="0" y="13255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335047" y="1987860"/>
            <a:ext cx="11353531" cy="813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69"/>
              </a:lnSpc>
              <a:spcBef>
                <a:spcPct val="0"/>
              </a:spcBef>
            </a:pPr>
            <a:r>
              <a:rPr lang="en-US" sz="6169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Dni adaptacyjne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59780" y="4219892"/>
            <a:ext cx="10063638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 W naszych przedszkolach dni adaptacyjne odbywają się w ostatnich dniach czerwca i sierpnia. 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Szczegóły podczas zebrań informacyjnych z rodzicami.​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2090" y="0"/>
            <a:ext cx="18680090" cy="9783697"/>
          </a:xfrm>
          <a:custGeom>
            <a:avLst/>
            <a:gdLst/>
            <a:ahLst/>
            <a:cxnLst/>
            <a:rect l="l" t="t" r="r" b="b"/>
            <a:pathLst>
              <a:path w="18680090" h="9783697">
                <a:moveTo>
                  <a:pt x="0" y="0"/>
                </a:moveTo>
                <a:lnTo>
                  <a:pt x="18680090" y="0"/>
                </a:lnTo>
                <a:lnTo>
                  <a:pt x="18680090" y="9783697"/>
                </a:lnTo>
                <a:lnTo>
                  <a:pt x="0" y="97836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36198">
            <a:off x="1727738" y="5861276"/>
            <a:ext cx="915986" cy="2039646"/>
          </a:xfrm>
          <a:custGeom>
            <a:avLst/>
            <a:gdLst/>
            <a:ahLst/>
            <a:cxnLst/>
            <a:rect l="l" t="t" r="r" b="b"/>
            <a:pathLst>
              <a:path w="915986" h="2039646">
                <a:moveTo>
                  <a:pt x="0" y="0"/>
                </a:moveTo>
                <a:lnTo>
                  <a:pt x="915986" y="0"/>
                </a:lnTo>
                <a:lnTo>
                  <a:pt x="915986" y="2039646"/>
                </a:lnTo>
                <a:lnTo>
                  <a:pt x="0" y="20396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21100" y="3099260"/>
            <a:ext cx="1640282" cy="1628352"/>
          </a:xfrm>
          <a:custGeom>
            <a:avLst/>
            <a:gdLst/>
            <a:ahLst/>
            <a:cxnLst/>
            <a:rect l="l" t="t" r="r" b="b"/>
            <a:pathLst>
              <a:path w="1640282" h="1628352">
                <a:moveTo>
                  <a:pt x="0" y="0"/>
                </a:moveTo>
                <a:lnTo>
                  <a:pt x="1640282" y="0"/>
                </a:lnTo>
                <a:lnTo>
                  <a:pt x="1640282" y="1628353"/>
                </a:lnTo>
                <a:lnTo>
                  <a:pt x="0" y="1628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23316">
            <a:off x="15062778" y="8493506"/>
            <a:ext cx="4004034" cy="2067537"/>
          </a:xfrm>
          <a:custGeom>
            <a:avLst/>
            <a:gdLst/>
            <a:ahLst/>
            <a:cxnLst/>
            <a:rect l="l" t="t" r="r" b="b"/>
            <a:pathLst>
              <a:path w="4004034" h="2067537">
                <a:moveTo>
                  <a:pt x="0" y="0"/>
                </a:moveTo>
                <a:lnTo>
                  <a:pt x="4004034" y="0"/>
                </a:lnTo>
                <a:lnTo>
                  <a:pt x="4004034" y="2067538"/>
                </a:lnTo>
                <a:lnTo>
                  <a:pt x="0" y="20675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03717">
            <a:off x="-74381" y="905501"/>
            <a:ext cx="1979947" cy="2729251"/>
          </a:xfrm>
          <a:custGeom>
            <a:avLst/>
            <a:gdLst/>
            <a:ahLst/>
            <a:cxnLst/>
            <a:rect l="l" t="t" r="r" b="b"/>
            <a:pathLst>
              <a:path w="1979947" h="2729251">
                <a:moveTo>
                  <a:pt x="0" y="0"/>
                </a:moveTo>
                <a:lnTo>
                  <a:pt x="1979947" y="0"/>
                </a:lnTo>
                <a:lnTo>
                  <a:pt x="1979947" y="2729250"/>
                </a:lnTo>
                <a:lnTo>
                  <a:pt x="0" y="27292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89329" flipH="1">
            <a:off x="-341896" y="8466295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1" y="0"/>
                </a:moveTo>
                <a:lnTo>
                  <a:pt x="0" y="0"/>
                </a:lnTo>
                <a:lnTo>
                  <a:pt x="0" y="1242212"/>
                </a:lnTo>
                <a:lnTo>
                  <a:pt x="2786151" y="1242212"/>
                </a:lnTo>
                <a:lnTo>
                  <a:pt x="278615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89329">
            <a:off x="13006376" y="1460977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0" y="0"/>
                </a:moveTo>
                <a:lnTo>
                  <a:pt x="2786151" y="0"/>
                </a:lnTo>
                <a:lnTo>
                  <a:pt x="2786151" y="1242212"/>
                </a:lnTo>
                <a:lnTo>
                  <a:pt x="0" y="12422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13552">
            <a:off x="3481477" y="1146927"/>
            <a:ext cx="1301807" cy="1482389"/>
          </a:xfrm>
          <a:custGeom>
            <a:avLst/>
            <a:gdLst/>
            <a:ahLst/>
            <a:cxnLst/>
            <a:rect l="l" t="t" r="r" b="b"/>
            <a:pathLst>
              <a:path w="1301807" h="1482389">
                <a:moveTo>
                  <a:pt x="0" y="0"/>
                </a:moveTo>
                <a:lnTo>
                  <a:pt x="1301808" y="0"/>
                </a:lnTo>
                <a:lnTo>
                  <a:pt x="1301808" y="1482389"/>
                </a:lnTo>
                <a:lnTo>
                  <a:pt x="0" y="14823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250781">
            <a:off x="16428095" y="5414055"/>
            <a:ext cx="1662411" cy="2935825"/>
          </a:xfrm>
          <a:custGeom>
            <a:avLst/>
            <a:gdLst/>
            <a:ahLst/>
            <a:cxnLst/>
            <a:rect l="l" t="t" r="r" b="b"/>
            <a:pathLst>
              <a:path w="1662411" h="2935825">
                <a:moveTo>
                  <a:pt x="0" y="0"/>
                </a:moveTo>
                <a:lnTo>
                  <a:pt x="1662410" y="0"/>
                </a:lnTo>
                <a:lnTo>
                  <a:pt x="1662410" y="2935825"/>
                </a:lnTo>
                <a:lnTo>
                  <a:pt x="0" y="293582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342705" y="7021071"/>
            <a:ext cx="2780187" cy="2255427"/>
          </a:xfrm>
          <a:custGeom>
            <a:avLst/>
            <a:gdLst/>
            <a:ahLst/>
            <a:cxnLst/>
            <a:rect l="l" t="t" r="r" b="b"/>
            <a:pathLst>
              <a:path w="2780187" h="2255427">
                <a:moveTo>
                  <a:pt x="0" y="0"/>
                </a:moveTo>
                <a:lnTo>
                  <a:pt x="2780188" y="0"/>
                </a:lnTo>
                <a:lnTo>
                  <a:pt x="2780188" y="2255427"/>
                </a:lnTo>
                <a:lnTo>
                  <a:pt x="0" y="2255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145922" y="3527222"/>
            <a:ext cx="11604065" cy="450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3"/>
              </a:lnSpc>
            </a:pPr>
            <a:r>
              <a:rPr lang="en-US" sz="2531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ŻYCZĘ PAŃSTWU MIŁEJ WSÓŁPRACY Z NAUCZYCIELAMI ORAZ CAŁYM PERSONELEM NASZEGO PRZESZKOLA - W ATMOSFERZE WZAJEMNEGO ZAUFANIA I SZACUNKU. ​</a:t>
            </a:r>
          </a:p>
          <a:p>
            <a:pPr algn="ctr">
              <a:lnSpc>
                <a:spcPts val="3543"/>
              </a:lnSpc>
            </a:pPr>
            <a:r>
              <a:rPr lang="en-US" sz="2531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UFAM, ŻE DZIECI W NASZEJ PLACÓWCE SPĘDZĄ WIELE MIŁYCH CHWIL, ROZWINĄ SWOJE ZAINTERESOWANIA I UMIEJĘTNOŚCI, A RODZICE PRZEŻYJĄ WIELE WZRUSZAJĄCYCH MOMENTÓW Z UDZIAŁEM DZIECI​.</a:t>
            </a:r>
          </a:p>
          <a:p>
            <a:pPr algn="ctr">
              <a:lnSpc>
                <a:spcPts val="3543"/>
              </a:lnSpc>
            </a:pPr>
            <a:endParaRPr lang="en-US" sz="2531">
              <a:solidFill>
                <a:srgbClr val="4A71F6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r">
              <a:lnSpc>
                <a:spcPts val="3543"/>
              </a:lnSpc>
            </a:pPr>
            <a:r>
              <a:rPr lang="en-US" sz="2531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Dziękuję za uwagę,</a:t>
            </a:r>
          </a:p>
          <a:p>
            <a:pPr algn="r">
              <a:lnSpc>
                <a:spcPts val="3543"/>
              </a:lnSpc>
            </a:pPr>
            <a:r>
              <a:rPr lang="en-US" sz="2531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Dyrektor Małgorzata Kurasz</a:t>
            </a:r>
          </a:p>
          <a:p>
            <a:pPr algn="ctr">
              <a:lnSpc>
                <a:spcPts val="4076"/>
              </a:lnSpc>
              <a:spcBef>
                <a:spcPct val="0"/>
              </a:spcBef>
            </a:pPr>
            <a:endParaRPr lang="en-US" sz="2531">
              <a:solidFill>
                <a:srgbClr val="4A71F6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41136" y="4341325"/>
            <a:ext cx="2850434" cy="4114800"/>
          </a:xfrm>
          <a:custGeom>
            <a:avLst/>
            <a:gdLst/>
            <a:ahLst/>
            <a:cxnLst/>
            <a:rect l="l" t="t" r="r" b="b"/>
            <a:pathLst>
              <a:path w="2850434" h="4114800">
                <a:moveTo>
                  <a:pt x="0" y="0"/>
                </a:moveTo>
                <a:lnTo>
                  <a:pt x="2850434" y="0"/>
                </a:lnTo>
                <a:lnTo>
                  <a:pt x="28504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01995">
            <a:off x="-3340526" y="1329611"/>
            <a:ext cx="17129847" cy="9436989"/>
          </a:xfrm>
          <a:custGeom>
            <a:avLst/>
            <a:gdLst/>
            <a:ahLst/>
            <a:cxnLst/>
            <a:rect l="l" t="t" r="r" b="b"/>
            <a:pathLst>
              <a:path w="17129847" h="9436989">
                <a:moveTo>
                  <a:pt x="0" y="0"/>
                </a:moveTo>
                <a:lnTo>
                  <a:pt x="17129848" y="0"/>
                </a:lnTo>
                <a:lnTo>
                  <a:pt x="17129848" y="9436989"/>
                </a:lnTo>
                <a:lnTo>
                  <a:pt x="0" y="9436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54107" y="3481942"/>
            <a:ext cx="3378004" cy="5132327"/>
          </a:xfrm>
          <a:custGeom>
            <a:avLst/>
            <a:gdLst/>
            <a:ahLst/>
            <a:cxnLst/>
            <a:rect l="l" t="t" r="r" b="b"/>
            <a:pathLst>
              <a:path w="3378004" h="5132327">
                <a:moveTo>
                  <a:pt x="0" y="0"/>
                </a:moveTo>
                <a:lnTo>
                  <a:pt x="3378005" y="0"/>
                </a:lnTo>
                <a:lnTo>
                  <a:pt x="3378005" y="5132327"/>
                </a:lnTo>
                <a:lnTo>
                  <a:pt x="0" y="5132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90434" y="633042"/>
            <a:ext cx="1944470" cy="2700652"/>
          </a:xfrm>
          <a:custGeom>
            <a:avLst/>
            <a:gdLst/>
            <a:ahLst/>
            <a:cxnLst/>
            <a:rect l="l" t="t" r="r" b="b"/>
            <a:pathLst>
              <a:path w="1944470" h="2700652">
                <a:moveTo>
                  <a:pt x="0" y="0"/>
                </a:moveTo>
                <a:lnTo>
                  <a:pt x="1944470" y="0"/>
                </a:lnTo>
                <a:lnTo>
                  <a:pt x="1944470" y="2700652"/>
                </a:lnTo>
                <a:lnTo>
                  <a:pt x="0" y="27006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97797" y="-1362272"/>
            <a:ext cx="4402996" cy="4114800"/>
          </a:xfrm>
          <a:custGeom>
            <a:avLst/>
            <a:gdLst/>
            <a:ahLst/>
            <a:cxnLst/>
            <a:rect l="l" t="t" r="r" b="b"/>
            <a:pathLst>
              <a:path w="4402996" h="4114800">
                <a:moveTo>
                  <a:pt x="0" y="0"/>
                </a:moveTo>
                <a:lnTo>
                  <a:pt x="4402996" y="0"/>
                </a:lnTo>
                <a:lnTo>
                  <a:pt x="44029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321944">
            <a:off x="13861662" y="1290400"/>
            <a:ext cx="1481658" cy="1835387"/>
          </a:xfrm>
          <a:custGeom>
            <a:avLst/>
            <a:gdLst/>
            <a:ahLst/>
            <a:cxnLst/>
            <a:rect l="l" t="t" r="r" b="b"/>
            <a:pathLst>
              <a:path w="1481658" h="1835387">
                <a:moveTo>
                  <a:pt x="0" y="0"/>
                </a:moveTo>
                <a:lnTo>
                  <a:pt x="1481658" y="0"/>
                </a:lnTo>
                <a:lnTo>
                  <a:pt x="1481658" y="1835387"/>
                </a:lnTo>
                <a:lnTo>
                  <a:pt x="0" y="18353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 flipV="1">
            <a:off x="915286" y="7270112"/>
            <a:ext cx="1202667" cy="3890981"/>
          </a:xfrm>
          <a:custGeom>
            <a:avLst/>
            <a:gdLst/>
            <a:ahLst/>
            <a:cxnLst/>
            <a:rect l="l" t="t" r="r" b="b"/>
            <a:pathLst>
              <a:path w="1202667" h="3890981">
                <a:moveTo>
                  <a:pt x="0" y="3890981"/>
                </a:moveTo>
                <a:lnTo>
                  <a:pt x="1202667" y="3890981"/>
                </a:lnTo>
                <a:lnTo>
                  <a:pt x="1202667" y="0"/>
                </a:lnTo>
                <a:lnTo>
                  <a:pt x="0" y="0"/>
                </a:lnTo>
                <a:lnTo>
                  <a:pt x="0" y="3890981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0484681" y="7656457"/>
            <a:ext cx="2555977" cy="1559146"/>
          </a:xfrm>
          <a:custGeom>
            <a:avLst/>
            <a:gdLst/>
            <a:ahLst/>
            <a:cxnLst/>
            <a:rect l="l" t="t" r="r" b="b"/>
            <a:pathLst>
              <a:path w="2555977" h="1559146">
                <a:moveTo>
                  <a:pt x="0" y="0"/>
                </a:moveTo>
                <a:lnTo>
                  <a:pt x="2555977" y="0"/>
                </a:lnTo>
                <a:lnTo>
                  <a:pt x="2555977" y="1559145"/>
                </a:lnTo>
                <a:lnTo>
                  <a:pt x="0" y="155914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324469" y="820022"/>
            <a:ext cx="2089096" cy="1747007"/>
          </a:xfrm>
          <a:custGeom>
            <a:avLst/>
            <a:gdLst/>
            <a:ahLst/>
            <a:cxnLst/>
            <a:rect l="l" t="t" r="r" b="b"/>
            <a:pathLst>
              <a:path w="2089096" h="1747007">
                <a:moveTo>
                  <a:pt x="2089097" y="0"/>
                </a:moveTo>
                <a:lnTo>
                  <a:pt x="0" y="0"/>
                </a:lnTo>
                <a:lnTo>
                  <a:pt x="0" y="1747007"/>
                </a:lnTo>
                <a:lnTo>
                  <a:pt x="2089097" y="1747007"/>
                </a:lnTo>
                <a:lnTo>
                  <a:pt x="208909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47691" y="2891029"/>
            <a:ext cx="5625830" cy="4219372"/>
          </a:xfrm>
          <a:custGeom>
            <a:avLst/>
            <a:gdLst/>
            <a:ahLst/>
            <a:cxnLst/>
            <a:rect l="l" t="t" r="r" b="b"/>
            <a:pathLst>
              <a:path w="5625830" h="4219372">
                <a:moveTo>
                  <a:pt x="0" y="0"/>
                </a:moveTo>
                <a:lnTo>
                  <a:pt x="5625830" y="0"/>
                </a:lnTo>
                <a:lnTo>
                  <a:pt x="5625830" y="4219372"/>
                </a:lnTo>
                <a:lnTo>
                  <a:pt x="0" y="421937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638807" y="3106960"/>
            <a:ext cx="5050014" cy="3787511"/>
          </a:xfrm>
          <a:custGeom>
            <a:avLst/>
            <a:gdLst/>
            <a:ahLst/>
            <a:cxnLst/>
            <a:rect l="l" t="t" r="r" b="b"/>
            <a:pathLst>
              <a:path w="5050014" h="3787511">
                <a:moveTo>
                  <a:pt x="0" y="0"/>
                </a:moveTo>
                <a:lnTo>
                  <a:pt x="5050014" y="0"/>
                </a:lnTo>
                <a:lnTo>
                  <a:pt x="5050014" y="3787510"/>
                </a:lnTo>
                <a:lnTo>
                  <a:pt x="0" y="378751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77166" y="6450436"/>
            <a:ext cx="6766834" cy="3366500"/>
          </a:xfrm>
          <a:custGeom>
            <a:avLst/>
            <a:gdLst/>
            <a:ahLst/>
            <a:cxnLst/>
            <a:rect l="l" t="t" r="r" b="b"/>
            <a:pathLst>
              <a:path w="6766834" h="3366500">
                <a:moveTo>
                  <a:pt x="0" y="0"/>
                </a:moveTo>
                <a:lnTo>
                  <a:pt x="6766834" y="0"/>
                </a:lnTo>
                <a:lnTo>
                  <a:pt x="6766834" y="3366500"/>
                </a:lnTo>
                <a:lnTo>
                  <a:pt x="0" y="33665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413566" y="445947"/>
            <a:ext cx="6322610" cy="58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5"/>
              </a:lnSpc>
            </a:pPr>
            <a:r>
              <a:rPr lang="en-US" sz="4325" b="1">
                <a:solidFill>
                  <a:srgbClr val="4A71F6"/>
                </a:solidFill>
                <a:latin typeface="DM Sans Bold"/>
                <a:ea typeface="DM Sans Bold"/>
                <a:cs typeface="DM Sans Bold"/>
                <a:sym typeface="DM Sans Bold"/>
              </a:rPr>
              <a:t>Ramowy rozkład dnia​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41136" y="4341325"/>
            <a:ext cx="2850434" cy="4114800"/>
          </a:xfrm>
          <a:custGeom>
            <a:avLst/>
            <a:gdLst/>
            <a:ahLst/>
            <a:cxnLst/>
            <a:rect l="l" t="t" r="r" b="b"/>
            <a:pathLst>
              <a:path w="2850434" h="4114800">
                <a:moveTo>
                  <a:pt x="0" y="0"/>
                </a:moveTo>
                <a:lnTo>
                  <a:pt x="2850434" y="0"/>
                </a:lnTo>
                <a:lnTo>
                  <a:pt x="28504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01995">
            <a:off x="-3340526" y="1329611"/>
            <a:ext cx="17129847" cy="9436989"/>
          </a:xfrm>
          <a:custGeom>
            <a:avLst/>
            <a:gdLst/>
            <a:ahLst/>
            <a:cxnLst/>
            <a:rect l="l" t="t" r="r" b="b"/>
            <a:pathLst>
              <a:path w="17129847" h="9436989">
                <a:moveTo>
                  <a:pt x="0" y="0"/>
                </a:moveTo>
                <a:lnTo>
                  <a:pt x="17129848" y="0"/>
                </a:lnTo>
                <a:lnTo>
                  <a:pt x="17129848" y="9436989"/>
                </a:lnTo>
                <a:lnTo>
                  <a:pt x="0" y="9436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54107" y="3481942"/>
            <a:ext cx="3378004" cy="5132327"/>
          </a:xfrm>
          <a:custGeom>
            <a:avLst/>
            <a:gdLst/>
            <a:ahLst/>
            <a:cxnLst/>
            <a:rect l="l" t="t" r="r" b="b"/>
            <a:pathLst>
              <a:path w="3378004" h="5132327">
                <a:moveTo>
                  <a:pt x="0" y="0"/>
                </a:moveTo>
                <a:lnTo>
                  <a:pt x="3378005" y="0"/>
                </a:lnTo>
                <a:lnTo>
                  <a:pt x="3378005" y="5132327"/>
                </a:lnTo>
                <a:lnTo>
                  <a:pt x="0" y="5132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790434" y="633042"/>
            <a:ext cx="1944470" cy="2700652"/>
          </a:xfrm>
          <a:custGeom>
            <a:avLst/>
            <a:gdLst/>
            <a:ahLst/>
            <a:cxnLst/>
            <a:rect l="l" t="t" r="r" b="b"/>
            <a:pathLst>
              <a:path w="1944470" h="2700652">
                <a:moveTo>
                  <a:pt x="0" y="0"/>
                </a:moveTo>
                <a:lnTo>
                  <a:pt x="1944470" y="0"/>
                </a:lnTo>
                <a:lnTo>
                  <a:pt x="1944470" y="2700652"/>
                </a:lnTo>
                <a:lnTo>
                  <a:pt x="0" y="27006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97797" y="-1362272"/>
            <a:ext cx="4402996" cy="4114800"/>
          </a:xfrm>
          <a:custGeom>
            <a:avLst/>
            <a:gdLst/>
            <a:ahLst/>
            <a:cxnLst/>
            <a:rect l="l" t="t" r="r" b="b"/>
            <a:pathLst>
              <a:path w="4402996" h="4114800">
                <a:moveTo>
                  <a:pt x="0" y="0"/>
                </a:moveTo>
                <a:lnTo>
                  <a:pt x="4402996" y="0"/>
                </a:lnTo>
                <a:lnTo>
                  <a:pt x="44029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321944">
            <a:off x="14891283" y="1384855"/>
            <a:ext cx="1481658" cy="1835387"/>
          </a:xfrm>
          <a:custGeom>
            <a:avLst/>
            <a:gdLst/>
            <a:ahLst/>
            <a:cxnLst/>
            <a:rect l="l" t="t" r="r" b="b"/>
            <a:pathLst>
              <a:path w="1481658" h="1835387">
                <a:moveTo>
                  <a:pt x="0" y="0"/>
                </a:moveTo>
                <a:lnTo>
                  <a:pt x="1481657" y="0"/>
                </a:lnTo>
                <a:lnTo>
                  <a:pt x="1481657" y="1835387"/>
                </a:lnTo>
                <a:lnTo>
                  <a:pt x="0" y="18353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 flipV="1">
            <a:off x="915286" y="7270112"/>
            <a:ext cx="1202667" cy="3890981"/>
          </a:xfrm>
          <a:custGeom>
            <a:avLst/>
            <a:gdLst/>
            <a:ahLst/>
            <a:cxnLst/>
            <a:rect l="l" t="t" r="r" b="b"/>
            <a:pathLst>
              <a:path w="1202667" h="3890981">
                <a:moveTo>
                  <a:pt x="0" y="3890981"/>
                </a:moveTo>
                <a:lnTo>
                  <a:pt x="1202667" y="3890981"/>
                </a:lnTo>
                <a:lnTo>
                  <a:pt x="1202667" y="0"/>
                </a:lnTo>
                <a:lnTo>
                  <a:pt x="0" y="0"/>
                </a:lnTo>
                <a:lnTo>
                  <a:pt x="0" y="3890981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0484681" y="7656457"/>
            <a:ext cx="2555977" cy="1559146"/>
          </a:xfrm>
          <a:custGeom>
            <a:avLst/>
            <a:gdLst/>
            <a:ahLst/>
            <a:cxnLst/>
            <a:rect l="l" t="t" r="r" b="b"/>
            <a:pathLst>
              <a:path w="2555977" h="1559146">
                <a:moveTo>
                  <a:pt x="0" y="0"/>
                </a:moveTo>
                <a:lnTo>
                  <a:pt x="2555977" y="0"/>
                </a:lnTo>
                <a:lnTo>
                  <a:pt x="2555977" y="1559145"/>
                </a:lnTo>
                <a:lnTo>
                  <a:pt x="0" y="155914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028700" y="249651"/>
            <a:ext cx="2089096" cy="1747007"/>
          </a:xfrm>
          <a:custGeom>
            <a:avLst/>
            <a:gdLst/>
            <a:ahLst/>
            <a:cxnLst/>
            <a:rect l="l" t="t" r="r" b="b"/>
            <a:pathLst>
              <a:path w="2089096" h="1747007">
                <a:moveTo>
                  <a:pt x="2089096" y="0"/>
                </a:moveTo>
                <a:lnTo>
                  <a:pt x="0" y="0"/>
                </a:lnTo>
                <a:lnTo>
                  <a:pt x="0" y="1747007"/>
                </a:lnTo>
                <a:lnTo>
                  <a:pt x="2089096" y="1747007"/>
                </a:lnTo>
                <a:lnTo>
                  <a:pt x="2089096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678080" y="3333694"/>
            <a:ext cx="5461219" cy="4095914"/>
          </a:xfrm>
          <a:custGeom>
            <a:avLst/>
            <a:gdLst/>
            <a:ahLst/>
            <a:cxnLst/>
            <a:rect l="l" t="t" r="r" b="b"/>
            <a:pathLst>
              <a:path w="5461219" h="4095914">
                <a:moveTo>
                  <a:pt x="0" y="0"/>
                </a:moveTo>
                <a:lnTo>
                  <a:pt x="5461218" y="0"/>
                </a:lnTo>
                <a:lnTo>
                  <a:pt x="5461218" y="4095914"/>
                </a:lnTo>
                <a:lnTo>
                  <a:pt x="0" y="409591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6444" y="2472554"/>
            <a:ext cx="4983388" cy="3737541"/>
          </a:xfrm>
          <a:custGeom>
            <a:avLst/>
            <a:gdLst/>
            <a:ahLst/>
            <a:cxnLst/>
            <a:rect l="l" t="t" r="r" b="b"/>
            <a:pathLst>
              <a:path w="4983388" h="3737541">
                <a:moveTo>
                  <a:pt x="0" y="0"/>
                </a:moveTo>
                <a:lnTo>
                  <a:pt x="4983388" y="0"/>
                </a:lnTo>
                <a:lnTo>
                  <a:pt x="4983388" y="3737541"/>
                </a:lnTo>
                <a:lnTo>
                  <a:pt x="0" y="373754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91635" y="5381651"/>
            <a:ext cx="5581918" cy="4186439"/>
          </a:xfrm>
          <a:custGeom>
            <a:avLst/>
            <a:gdLst/>
            <a:ahLst/>
            <a:cxnLst/>
            <a:rect l="l" t="t" r="r" b="b"/>
            <a:pathLst>
              <a:path w="5581918" h="4186439">
                <a:moveTo>
                  <a:pt x="0" y="0"/>
                </a:moveTo>
                <a:lnTo>
                  <a:pt x="5581918" y="0"/>
                </a:lnTo>
                <a:lnTo>
                  <a:pt x="5581918" y="4186439"/>
                </a:lnTo>
                <a:lnTo>
                  <a:pt x="0" y="418643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73290" y="750126"/>
            <a:ext cx="1883314" cy="1988143"/>
          </a:xfrm>
          <a:custGeom>
            <a:avLst/>
            <a:gdLst/>
            <a:ahLst/>
            <a:cxnLst/>
            <a:rect l="l" t="t" r="r" b="b"/>
            <a:pathLst>
              <a:path w="1883314" h="1988143">
                <a:moveTo>
                  <a:pt x="0" y="0"/>
                </a:moveTo>
                <a:lnTo>
                  <a:pt x="1883314" y="0"/>
                </a:lnTo>
                <a:lnTo>
                  <a:pt x="1883314" y="1988142"/>
                </a:lnTo>
                <a:lnTo>
                  <a:pt x="0" y="1988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925362" y="2459694"/>
            <a:ext cx="3133875" cy="1868929"/>
          </a:xfrm>
          <a:custGeom>
            <a:avLst/>
            <a:gdLst/>
            <a:ahLst/>
            <a:cxnLst/>
            <a:rect l="l" t="t" r="r" b="b"/>
            <a:pathLst>
              <a:path w="3133875" h="1868929">
                <a:moveTo>
                  <a:pt x="3133875" y="0"/>
                </a:moveTo>
                <a:lnTo>
                  <a:pt x="0" y="0"/>
                </a:lnTo>
                <a:lnTo>
                  <a:pt x="0" y="1868929"/>
                </a:lnTo>
                <a:lnTo>
                  <a:pt x="3133875" y="1868929"/>
                </a:lnTo>
                <a:lnTo>
                  <a:pt x="31338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485043" y="2459694"/>
            <a:ext cx="5010103" cy="3275182"/>
          </a:xfrm>
          <a:custGeom>
            <a:avLst/>
            <a:gdLst/>
            <a:ahLst/>
            <a:cxnLst/>
            <a:rect l="l" t="t" r="r" b="b"/>
            <a:pathLst>
              <a:path w="5010103" h="3275182">
                <a:moveTo>
                  <a:pt x="0" y="0"/>
                </a:moveTo>
                <a:lnTo>
                  <a:pt x="5010104" y="0"/>
                </a:lnTo>
                <a:lnTo>
                  <a:pt x="5010104" y="3275182"/>
                </a:lnTo>
                <a:lnTo>
                  <a:pt x="0" y="3275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57147" y="2353313"/>
            <a:ext cx="5335918" cy="3488171"/>
          </a:xfrm>
          <a:custGeom>
            <a:avLst/>
            <a:gdLst/>
            <a:ahLst/>
            <a:cxnLst/>
            <a:rect l="l" t="t" r="r" b="b"/>
            <a:pathLst>
              <a:path w="5335918" h="3488171">
                <a:moveTo>
                  <a:pt x="0" y="0"/>
                </a:moveTo>
                <a:lnTo>
                  <a:pt x="5335917" y="0"/>
                </a:lnTo>
                <a:lnTo>
                  <a:pt x="5335917" y="3488172"/>
                </a:lnTo>
                <a:lnTo>
                  <a:pt x="0" y="3488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-591803" y="8412279"/>
            <a:ext cx="19471607" cy="6333133"/>
          </a:xfrm>
          <a:custGeom>
            <a:avLst/>
            <a:gdLst/>
            <a:ahLst/>
            <a:cxnLst/>
            <a:rect l="l" t="t" r="r" b="b"/>
            <a:pathLst>
              <a:path w="19471607" h="6333133">
                <a:moveTo>
                  <a:pt x="0" y="0"/>
                </a:moveTo>
                <a:lnTo>
                  <a:pt x="19471606" y="0"/>
                </a:lnTo>
                <a:lnTo>
                  <a:pt x="19471606" y="6333133"/>
                </a:lnTo>
                <a:lnTo>
                  <a:pt x="0" y="63331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15981" y="7200900"/>
            <a:ext cx="2813027" cy="4114800"/>
          </a:xfrm>
          <a:custGeom>
            <a:avLst/>
            <a:gdLst/>
            <a:ahLst/>
            <a:cxnLst/>
            <a:rect l="l" t="t" r="r" b="b"/>
            <a:pathLst>
              <a:path w="2813027" h="4114800">
                <a:moveTo>
                  <a:pt x="0" y="0"/>
                </a:moveTo>
                <a:lnTo>
                  <a:pt x="2813027" y="0"/>
                </a:lnTo>
                <a:lnTo>
                  <a:pt x="28130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41575" y="8819758"/>
            <a:ext cx="1677419" cy="1351085"/>
          </a:xfrm>
          <a:custGeom>
            <a:avLst/>
            <a:gdLst/>
            <a:ahLst/>
            <a:cxnLst/>
            <a:rect l="l" t="t" r="r" b="b"/>
            <a:pathLst>
              <a:path w="1677419" h="1351085">
                <a:moveTo>
                  <a:pt x="0" y="0"/>
                </a:moveTo>
                <a:lnTo>
                  <a:pt x="1677419" y="0"/>
                </a:lnTo>
                <a:lnTo>
                  <a:pt x="1677419" y="1351084"/>
                </a:lnTo>
                <a:lnTo>
                  <a:pt x="0" y="13510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5851594">
            <a:off x="16119543" y="3872872"/>
            <a:ext cx="800783" cy="2590769"/>
          </a:xfrm>
          <a:custGeom>
            <a:avLst/>
            <a:gdLst/>
            <a:ahLst/>
            <a:cxnLst/>
            <a:rect l="l" t="t" r="r" b="b"/>
            <a:pathLst>
              <a:path w="800783" h="2590769">
                <a:moveTo>
                  <a:pt x="0" y="0"/>
                </a:moveTo>
                <a:lnTo>
                  <a:pt x="800783" y="0"/>
                </a:lnTo>
                <a:lnTo>
                  <a:pt x="800783" y="2590769"/>
                </a:lnTo>
                <a:lnTo>
                  <a:pt x="0" y="25907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2211156" y="8346534"/>
            <a:ext cx="2161224" cy="1823533"/>
          </a:xfrm>
          <a:custGeom>
            <a:avLst/>
            <a:gdLst/>
            <a:ahLst/>
            <a:cxnLst/>
            <a:rect l="l" t="t" r="r" b="b"/>
            <a:pathLst>
              <a:path w="2161224" h="1823533">
                <a:moveTo>
                  <a:pt x="0" y="0"/>
                </a:moveTo>
                <a:lnTo>
                  <a:pt x="2161224" y="0"/>
                </a:lnTo>
                <a:lnTo>
                  <a:pt x="2161224" y="1823532"/>
                </a:lnTo>
                <a:lnTo>
                  <a:pt x="0" y="182353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597023" y="626301"/>
            <a:ext cx="10899247" cy="1087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6"/>
              </a:lnSpc>
              <a:spcBef>
                <a:spcPct val="0"/>
              </a:spcBef>
            </a:pPr>
            <a:r>
              <a:rPr lang="en-US" sz="6325" b="1">
                <a:solidFill>
                  <a:srgbClr val="4A71F6"/>
                </a:solidFill>
                <a:latin typeface="DM Sans Bold"/>
                <a:ea typeface="DM Sans Bold"/>
                <a:cs typeface="DM Sans Bold"/>
                <a:sym typeface="DM Sans Bold"/>
              </a:rPr>
              <a:t>Odpłatność za Przedszkole​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74723" y="3777139"/>
            <a:ext cx="3484505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2"/>
              </a:lnSpc>
            </a:pPr>
            <a:r>
              <a:rPr lang="en-US" sz="3045" b="1" u="sng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15,</a:t>
            </a:r>
            <a:r>
              <a:rPr lang="pl-PL" sz="3045" b="1" u="sng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53</a:t>
            </a:r>
            <a:r>
              <a:rPr lang="en-US" sz="3045" b="1" u="sng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3045" b="1" u="sng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zł</a:t>
            </a:r>
            <a:r>
              <a:rPr lang="en-US" sz="3045" b="1" u="sng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3045" b="1" u="sng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dziennie</a:t>
            </a:r>
            <a:endParaRPr lang="en-US" sz="3045" b="1" u="sng" dirty="0">
              <a:solidFill>
                <a:srgbClr val="FFFFFF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ctr">
              <a:lnSpc>
                <a:spcPts val="2697"/>
              </a:lnSpc>
            </a:pPr>
            <a:r>
              <a:rPr lang="en-US" sz="2345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(</a:t>
            </a:r>
            <a:r>
              <a:rPr lang="en-US" sz="2345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śniadanie</a:t>
            </a:r>
            <a:r>
              <a:rPr lang="en-US" sz="2345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, II </a:t>
            </a:r>
            <a:r>
              <a:rPr lang="en-US" sz="2345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śniadanie</a:t>
            </a:r>
            <a:r>
              <a:rPr lang="en-US" sz="2345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345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obiad</a:t>
            </a:r>
            <a:r>
              <a:rPr lang="en-US" sz="2345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, </a:t>
            </a:r>
            <a:r>
              <a:rPr lang="en-US" sz="2345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podwieczorek</a:t>
            </a:r>
            <a:r>
              <a:rPr lang="en-US" sz="2345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49278" y="3418707"/>
            <a:ext cx="3751655" cy="1846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3"/>
              </a:lnSpc>
            </a:pPr>
            <a:r>
              <a:rPr lang="en-US" sz="2107" b="1" u="sng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1,</a:t>
            </a:r>
            <a:r>
              <a:rPr lang="pl-PL" sz="2107" b="1" u="sng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44</a:t>
            </a:r>
            <a:r>
              <a:rPr lang="en-US" sz="2107" b="1" u="sng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 </a:t>
            </a:r>
            <a:r>
              <a:rPr lang="en-US" sz="2107" b="1" u="sng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zł</a:t>
            </a:r>
            <a:r>
              <a:rPr lang="en-US" sz="2107" b="1" u="sng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107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za </a:t>
            </a:r>
            <a:r>
              <a:rPr lang="en-US" sz="2107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godzinę</a:t>
            </a:r>
            <a:r>
              <a:rPr lang="en-US" sz="2107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7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opieki</a:t>
            </a:r>
            <a:r>
              <a:rPr lang="en-US" sz="2107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7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2107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7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kształcenia</a:t>
            </a:r>
            <a:r>
              <a:rPr lang="en-US" sz="2107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7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poza</a:t>
            </a:r>
            <a:r>
              <a:rPr lang="en-US" sz="2107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7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czasem</a:t>
            </a:r>
            <a:r>
              <a:rPr lang="en-US" sz="2107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7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realizacji</a:t>
            </a:r>
            <a:r>
              <a:rPr lang="en-US" sz="2107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7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podstawy</a:t>
            </a:r>
            <a:r>
              <a:rPr lang="en-US" sz="2107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107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programowej</a:t>
            </a:r>
            <a:r>
              <a:rPr lang="en-US" sz="2107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marL="0" lvl="1" indent="0" algn="ctr">
              <a:lnSpc>
                <a:spcPts val="2423"/>
              </a:lnSpc>
              <a:spcBef>
                <a:spcPct val="0"/>
              </a:spcBef>
            </a:pPr>
            <a:r>
              <a:rPr lang="en-US" sz="2107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(od </a:t>
            </a:r>
            <a:r>
              <a:rPr lang="en-US" sz="2107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godziny</a:t>
            </a:r>
            <a:r>
              <a:rPr lang="en-US" sz="2107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6:30 – 8:00 </a:t>
            </a:r>
            <a:r>
              <a:rPr lang="en-US" sz="2107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2107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od </a:t>
            </a:r>
            <a:r>
              <a:rPr lang="en-US" sz="2107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godz</a:t>
            </a:r>
            <a:r>
              <a:rPr lang="en-US" sz="2107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. 13:00 – 17:00)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890430" y="1942804"/>
            <a:ext cx="11921728" cy="32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2200">
                <a:solidFill>
                  <a:srgbClr val="267598"/>
                </a:solidFill>
                <a:latin typeface="DM Sans"/>
                <a:ea typeface="DM Sans"/>
                <a:cs typeface="DM Sans"/>
                <a:sym typeface="DM Sans"/>
              </a:rPr>
              <a:t>Podstawa prawna: Uchwała Rady Gminy  Komorniki  NR XLVII/461/2018  z dnia 8 lutego 2018 r​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0933" y="6003410"/>
            <a:ext cx="14884598" cy="265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5" lvl="1" indent="-248288" algn="l">
              <a:lnSpc>
                <a:spcPts val="3059"/>
              </a:lnSpc>
              <a:buFont typeface="Arial"/>
              <a:buChar char="•"/>
            </a:pPr>
            <a:r>
              <a:rPr lang="en-US" sz="2300">
                <a:solidFill>
                  <a:srgbClr val="207292"/>
                </a:solidFill>
                <a:latin typeface="DM Sans"/>
                <a:ea typeface="DM Sans"/>
                <a:cs typeface="DM Sans"/>
                <a:sym typeface="DM Sans"/>
              </a:rPr>
              <a:t>Informacje na temat wysokości opłat za przedszkole przekazywane są na rachunkach, które są wystawiane </a:t>
            </a:r>
          </a:p>
          <a:p>
            <a:pPr algn="l">
              <a:lnSpc>
                <a:spcPts val="3059"/>
              </a:lnSpc>
            </a:pPr>
            <a:r>
              <a:rPr lang="en-US" sz="2300">
                <a:solidFill>
                  <a:srgbClr val="207292"/>
                </a:solidFill>
                <a:latin typeface="DM Sans"/>
                <a:ea typeface="DM Sans"/>
                <a:cs typeface="DM Sans"/>
                <a:sym typeface="DM Sans"/>
              </a:rPr>
              <a:t>      do dnia 5 – go każdego miesiąca. Do odbioru u pracowników przedszkola. Dodatkowo powiadomienie sms. ​</a:t>
            </a:r>
          </a:p>
          <a:p>
            <a:pPr marL="496575" lvl="1" indent="-248288" algn="l">
              <a:lnSpc>
                <a:spcPts val="3059"/>
              </a:lnSpc>
              <a:buFont typeface="Arial"/>
              <a:buChar char="•"/>
            </a:pPr>
            <a:r>
              <a:rPr lang="en-US" sz="2300">
                <a:solidFill>
                  <a:srgbClr val="207292"/>
                </a:solidFill>
                <a:latin typeface="DM Sans"/>
                <a:ea typeface="DM Sans"/>
                <a:cs typeface="DM Sans"/>
                <a:sym typeface="DM Sans"/>
              </a:rPr>
              <a:t>Opłata za przedszkole naliczana jest na podstawie logowań do systemu „ Obecności i opłaty”​</a:t>
            </a:r>
          </a:p>
          <a:p>
            <a:pPr marL="496575" lvl="1" indent="-248288" algn="l">
              <a:lnSpc>
                <a:spcPts val="3059"/>
              </a:lnSpc>
              <a:buFont typeface="Arial"/>
              <a:buChar char="•"/>
            </a:pPr>
            <a:r>
              <a:rPr lang="en-US" sz="2300" b="1">
                <a:solidFill>
                  <a:srgbClr val="207292"/>
                </a:solidFill>
                <a:latin typeface="DM Sans Bold"/>
                <a:ea typeface="DM Sans Bold"/>
                <a:cs typeface="DM Sans Bold"/>
                <a:sym typeface="DM Sans Bold"/>
              </a:rPr>
              <a:t>OPŁATY PŁATNE SĄ DO 15 -GO DNIA KAŻDEGO MIESIĄCA</a:t>
            </a:r>
            <a:r>
              <a:rPr lang="en-US" sz="2300">
                <a:solidFill>
                  <a:srgbClr val="207292"/>
                </a:solidFill>
                <a:latin typeface="DM Sans"/>
                <a:ea typeface="DM Sans"/>
                <a:cs typeface="DM Sans"/>
                <a:sym typeface="DM Sans"/>
              </a:rPr>
              <a:t>, na konto przedszkola​</a:t>
            </a:r>
          </a:p>
          <a:p>
            <a:pPr marL="496575" lvl="1" indent="-248288" algn="l">
              <a:lnSpc>
                <a:spcPts val="3059"/>
              </a:lnSpc>
              <a:buFont typeface="Arial"/>
              <a:buChar char="•"/>
            </a:pPr>
            <a:r>
              <a:rPr lang="en-US" sz="2300">
                <a:solidFill>
                  <a:srgbClr val="207292"/>
                </a:solidFill>
                <a:latin typeface="DM Sans"/>
                <a:ea typeface="DM Sans"/>
                <a:cs typeface="DM Sans"/>
                <a:sym typeface="DM Sans"/>
              </a:rPr>
              <a:t>Nieobecność dziecka w przedszkolu nie zwalnia od terminowych wpłat​</a:t>
            </a:r>
          </a:p>
          <a:p>
            <a:pPr marL="496575" lvl="1" indent="-248288" algn="l">
              <a:lnSpc>
                <a:spcPts val="3059"/>
              </a:lnSpc>
              <a:buFont typeface="Arial"/>
              <a:buChar char="•"/>
            </a:pPr>
            <a:r>
              <a:rPr lang="en-US" sz="2300">
                <a:solidFill>
                  <a:srgbClr val="207292"/>
                </a:solidFill>
                <a:latin typeface="DM Sans"/>
                <a:ea typeface="DM Sans"/>
                <a:cs typeface="DM Sans"/>
                <a:sym typeface="DM Sans"/>
              </a:rPr>
              <a:t>Rada Rodziców zbiera raz w miesiącu gotówkę na opłacenie koncertów muzycznych, </a:t>
            </a:r>
          </a:p>
          <a:p>
            <a:pPr algn="l">
              <a:lnSpc>
                <a:spcPts val="3059"/>
              </a:lnSpc>
            </a:pPr>
            <a:r>
              <a:rPr lang="en-US" sz="2300">
                <a:solidFill>
                  <a:srgbClr val="207292"/>
                </a:solidFill>
                <a:latin typeface="DM Sans"/>
                <a:ea typeface="DM Sans"/>
                <a:cs typeface="DM Sans"/>
                <a:sym typeface="DM Sans"/>
              </a:rPr>
              <a:t>      zakup artykułów papierniczych i na ewentualne wycieczki lub przedstawienia teatralne 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664979"/>
            <a:ext cx="3791438" cy="2478521"/>
          </a:xfrm>
          <a:custGeom>
            <a:avLst/>
            <a:gdLst/>
            <a:ahLst/>
            <a:cxnLst/>
            <a:rect l="l" t="t" r="r" b="b"/>
            <a:pathLst>
              <a:path w="3791438" h="2478521">
                <a:moveTo>
                  <a:pt x="0" y="0"/>
                </a:moveTo>
                <a:lnTo>
                  <a:pt x="3791438" y="0"/>
                </a:lnTo>
                <a:lnTo>
                  <a:pt x="3791438" y="2478521"/>
                </a:lnTo>
                <a:lnTo>
                  <a:pt x="0" y="2478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1803" y="8412279"/>
            <a:ext cx="19471607" cy="6333133"/>
          </a:xfrm>
          <a:custGeom>
            <a:avLst/>
            <a:gdLst/>
            <a:ahLst/>
            <a:cxnLst/>
            <a:rect l="l" t="t" r="r" b="b"/>
            <a:pathLst>
              <a:path w="19471607" h="6333133">
                <a:moveTo>
                  <a:pt x="0" y="0"/>
                </a:moveTo>
                <a:lnTo>
                  <a:pt x="19471606" y="0"/>
                </a:lnTo>
                <a:lnTo>
                  <a:pt x="19471606" y="6333133"/>
                </a:lnTo>
                <a:lnTo>
                  <a:pt x="0" y="63331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15981" y="7200900"/>
            <a:ext cx="2813027" cy="4114800"/>
          </a:xfrm>
          <a:custGeom>
            <a:avLst/>
            <a:gdLst/>
            <a:ahLst/>
            <a:cxnLst/>
            <a:rect l="l" t="t" r="r" b="b"/>
            <a:pathLst>
              <a:path w="2813027" h="4114800">
                <a:moveTo>
                  <a:pt x="0" y="0"/>
                </a:moveTo>
                <a:lnTo>
                  <a:pt x="2813027" y="0"/>
                </a:lnTo>
                <a:lnTo>
                  <a:pt x="28130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41575" y="7962812"/>
            <a:ext cx="1916325" cy="1543513"/>
          </a:xfrm>
          <a:custGeom>
            <a:avLst/>
            <a:gdLst/>
            <a:ahLst/>
            <a:cxnLst/>
            <a:rect l="l" t="t" r="r" b="b"/>
            <a:pathLst>
              <a:path w="1916325" h="1543513">
                <a:moveTo>
                  <a:pt x="0" y="0"/>
                </a:moveTo>
                <a:lnTo>
                  <a:pt x="1916325" y="0"/>
                </a:lnTo>
                <a:lnTo>
                  <a:pt x="1916325" y="1543512"/>
                </a:lnTo>
                <a:lnTo>
                  <a:pt x="0" y="15435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5851594">
            <a:off x="13656189" y="6466788"/>
            <a:ext cx="800783" cy="2590769"/>
          </a:xfrm>
          <a:custGeom>
            <a:avLst/>
            <a:gdLst/>
            <a:ahLst/>
            <a:cxnLst/>
            <a:rect l="l" t="t" r="r" b="b"/>
            <a:pathLst>
              <a:path w="800783" h="2590769">
                <a:moveTo>
                  <a:pt x="0" y="0"/>
                </a:moveTo>
                <a:lnTo>
                  <a:pt x="800783" y="0"/>
                </a:lnTo>
                <a:lnTo>
                  <a:pt x="800783" y="2590769"/>
                </a:lnTo>
                <a:lnTo>
                  <a:pt x="0" y="25907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9484570" y="2678661"/>
            <a:ext cx="3791438" cy="2478521"/>
          </a:xfrm>
          <a:custGeom>
            <a:avLst/>
            <a:gdLst/>
            <a:ahLst/>
            <a:cxnLst/>
            <a:rect l="l" t="t" r="r" b="b"/>
            <a:pathLst>
              <a:path w="3791438" h="2478521">
                <a:moveTo>
                  <a:pt x="0" y="0"/>
                </a:moveTo>
                <a:lnTo>
                  <a:pt x="3791438" y="0"/>
                </a:lnTo>
                <a:lnTo>
                  <a:pt x="3791438" y="2478522"/>
                </a:lnTo>
                <a:lnTo>
                  <a:pt x="0" y="2478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30190" y="2678661"/>
            <a:ext cx="3791438" cy="2478521"/>
          </a:xfrm>
          <a:custGeom>
            <a:avLst/>
            <a:gdLst/>
            <a:ahLst/>
            <a:cxnLst/>
            <a:rect l="l" t="t" r="r" b="b"/>
            <a:pathLst>
              <a:path w="3791438" h="2478521">
                <a:moveTo>
                  <a:pt x="0" y="0"/>
                </a:moveTo>
                <a:lnTo>
                  <a:pt x="3791437" y="0"/>
                </a:lnTo>
                <a:lnTo>
                  <a:pt x="3791437" y="2478522"/>
                </a:lnTo>
                <a:lnTo>
                  <a:pt x="0" y="2478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37983" y="2738268"/>
            <a:ext cx="3791438" cy="2478521"/>
          </a:xfrm>
          <a:custGeom>
            <a:avLst/>
            <a:gdLst/>
            <a:ahLst/>
            <a:cxnLst/>
            <a:rect l="l" t="t" r="r" b="b"/>
            <a:pathLst>
              <a:path w="3791438" h="2478521">
                <a:moveTo>
                  <a:pt x="0" y="0"/>
                </a:moveTo>
                <a:lnTo>
                  <a:pt x="3791437" y="0"/>
                </a:lnTo>
                <a:lnTo>
                  <a:pt x="3791437" y="2478522"/>
                </a:lnTo>
                <a:lnTo>
                  <a:pt x="0" y="2478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820138" y="5391150"/>
            <a:ext cx="4286396" cy="4534629"/>
          </a:xfrm>
          <a:custGeom>
            <a:avLst/>
            <a:gdLst/>
            <a:ahLst/>
            <a:cxnLst/>
            <a:rect l="l" t="t" r="r" b="b"/>
            <a:pathLst>
              <a:path w="4286396" h="4534629">
                <a:moveTo>
                  <a:pt x="0" y="0"/>
                </a:moveTo>
                <a:lnTo>
                  <a:pt x="4286396" y="0"/>
                </a:lnTo>
                <a:lnTo>
                  <a:pt x="4286396" y="4534629"/>
                </a:lnTo>
                <a:lnTo>
                  <a:pt x="0" y="45346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2561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484570" y="5391150"/>
            <a:ext cx="4191157" cy="4421658"/>
          </a:xfrm>
          <a:custGeom>
            <a:avLst/>
            <a:gdLst/>
            <a:ahLst/>
            <a:cxnLst/>
            <a:rect l="l" t="t" r="r" b="b"/>
            <a:pathLst>
              <a:path w="4191157" h="4421658">
                <a:moveTo>
                  <a:pt x="0" y="0"/>
                </a:moveTo>
                <a:lnTo>
                  <a:pt x="4191157" y="0"/>
                </a:lnTo>
                <a:lnTo>
                  <a:pt x="4191157" y="4421658"/>
                </a:lnTo>
                <a:lnTo>
                  <a:pt x="0" y="44216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9965" b="-1641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8978" y="5753240"/>
            <a:ext cx="2596453" cy="2417947"/>
          </a:xfrm>
          <a:custGeom>
            <a:avLst/>
            <a:gdLst/>
            <a:ahLst/>
            <a:cxnLst/>
            <a:rect l="l" t="t" r="r" b="b"/>
            <a:pathLst>
              <a:path w="2596453" h="2417947">
                <a:moveTo>
                  <a:pt x="0" y="0"/>
                </a:moveTo>
                <a:lnTo>
                  <a:pt x="2596453" y="0"/>
                </a:lnTo>
                <a:lnTo>
                  <a:pt x="2596453" y="2417946"/>
                </a:lnTo>
                <a:lnTo>
                  <a:pt x="0" y="24179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47286" y="468349"/>
            <a:ext cx="2908146" cy="2490100"/>
          </a:xfrm>
          <a:custGeom>
            <a:avLst/>
            <a:gdLst/>
            <a:ahLst/>
            <a:cxnLst/>
            <a:rect l="l" t="t" r="r" b="b"/>
            <a:pathLst>
              <a:path w="2908146" h="2490100">
                <a:moveTo>
                  <a:pt x="0" y="0"/>
                </a:moveTo>
                <a:lnTo>
                  <a:pt x="2908145" y="0"/>
                </a:lnTo>
                <a:lnTo>
                  <a:pt x="2908145" y="2490100"/>
                </a:lnTo>
                <a:lnTo>
                  <a:pt x="0" y="24901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694377" y="626301"/>
            <a:ext cx="10899247" cy="1087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6"/>
              </a:lnSpc>
              <a:spcBef>
                <a:spcPct val="0"/>
              </a:spcBef>
            </a:pPr>
            <a:r>
              <a:rPr lang="en-US" sz="6325" b="1">
                <a:solidFill>
                  <a:srgbClr val="4A71F6"/>
                </a:solidFill>
                <a:latin typeface="DM Sans Bold"/>
                <a:ea typeface="DM Sans Bold"/>
                <a:cs typeface="DM Sans Bold"/>
                <a:sym typeface="DM Sans Bold"/>
              </a:rPr>
              <a:t>Koszt wyżywienia​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365" y="3645535"/>
            <a:ext cx="5050825" cy="149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3909"/>
              </a:lnSpc>
              <a:buFont typeface="Arial"/>
              <a:buChar char="•"/>
            </a:pPr>
            <a:r>
              <a:rPr lang="en-US" sz="3399" b="1" u="sng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I śniadanie </a:t>
            </a:r>
          </a:p>
          <a:p>
            <a:pPr marL="734059" lvl="1" indent="-367030" algn="ctr">
              <a:lnSpc>
                <a:spcPts val="390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3,49 zł​</a:t>
            </a:r>
          </a:p>
          <a:p>
            <a:pPr algn="ctr">
              <a:lnSpc>
                <a:spcPts val="3909"/>
              </a:lnSpc>
            </a:pPr>
            <a:endParaRPr lang="en-US" sz="3399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255431" y="3645535"/>
            <a:ext cx="5050825" cy="149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3909"/>
              </a:lnSpc>
              <a:buFont typeface="Arial"/>
              <a:buChar char="•"/>
            </a:pPr>
            <a:r>
              <a:rPr lang="en-US" sz="3399" b="1" u="sng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II śniadanie</a:t>
            </a:r>
          </a:p>
          <a:p>
            <a:pPr marL="734059" lvl="1" indent="-367030" algn="ctr">
              <a:lnSpc>
                <a:spcPts val="390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2,49 zł​</a:t>
            </a:r>
          </a:p>
          <a:p>
            <a:pPr algn="ctr">
              <a:lnSpc>
                <a:spcPts val="3909"/>
              </a:lnSpc>
            </a:pPr>
            <a:endParaRPr lang="en-US" sz="3399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049163" y="3645535"/>
            <a:ext cx="5050825" cy="1497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3909"/>
              </a:lnSpc>
              <a:buFont typeface="Arial"/>
              <a:buChar char="•"/>
            </a:pPr>
            <a:r>
              <a:rPr lang="en-US" sz="3399" b="1" u="sng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Podwieczorek </a:t>
            </a:r>
          </a:p>
          <a:p>
            <a:pPr marL="734059" lvl="1" indent="-367030" algn="ctr">
              <a:lnSpc>
                <a:spcPts val="390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2,20 zł​</a:t>
            </a:r>
          </a:p>
          <a:p>
            <a:pPr algn="ctr">
              <a:lnSpc>
                <a:spcPts val="3909"/>
              </a:lnSpc>
            </a:pPr>
            <a:endParaRPr lang="en-US" sz="3399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624902" y="3645535"/>
            <a:ext cx="5050825" cy="199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3909"/>
              </a:lnSpc>
              <a:buFont typeface="Arial"/>
              <a:buChar char="•"/>
            </a:pPr>
            <a:r>
              <a:rPr lang="en-US" sz="3399" b="1" u="sng" dirty="0" err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obiad</a:t>
            </a:r>
            <a:r>
              <a:rPr lang="en-US" sz="3399" b="1" u="sng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</a:p>
          <a:p>
            <a:pPr marL="734059" lvl="1" indent="-367030" algn="ctr">
              <a:lnSpc>
                <a:spcPts val="3909"/>
              </a:lnSpc>
              <a:buFont typeface="Arial"/>
              <a:buChar char="•"/>
            </a:pPr>
            <a:r>
              <a:rPr lang="pl-PL" sz="3399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7,35</a:t>
            </a:r>
            <a:r>
              <a:rPr lang="en-US" sz="3399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zł</a:t>
            </a:r>
            <a:r>
              <a:rPr lang="en-US" sz="3399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​</a:t>
            </a:r>
          </a:p>
          <a:p>
            <a:pPr marL="734059" lvl="1" indent="-367030" algn="ctr">
              <a:lnSpc>
                <a:spcPts val="3909"/>
              </a:lnSpc>
              <a:buFont typeface="Arial"/>
              <a:buChar char="•"/>
            </a:pPr>
            <a:endParaRPr lang="en-US" sz="3399" dirty="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algn="ctr">
              <a:lnSpc>
                <a:spcPts val="3909"/>
              </a:lnSpc>
            </a:pPr>
            <a:endParaRPr lang="en-US" sz="3399" dirty="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2023" y="1269234"/>
            <a:ext cx="17323955" cy="7748532"/>
          </a:xfrm>
          <a:custGeom>
            <a:avLst/>
            <a:gdLst/>
            <a:ahLst/>
            <a:cxnLst/>
            <a:rect l="l" t="t" r="r" b="b"/>
            <a:pathLst>
              <a:path w="17323955" h="7748532">
                <a:moveTo>
                  <a:pt x="0" y="0"/>
                </a:moveTo>
                <a:lnTo>
                  <a:pt x="17323954" y="0"/>
                </a:lnTo>
                <a:lnTo>
                  <a:pt x="17323954" y="7748532"/>
                </a:lnTo>
                <a:lnTo>
                  <a:pt x="0" y="7748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55334" y="851853"/>
            <a:ext cx="958566" cy="1555196"/>
          </a:xfrm>
          <a:custGeom>
            <a:avLst/>
            <a:gdLst/>
            <a:ahLst/>
            <a:cxnLst/>
            <a:rect l="l" t="t" r="r" b="b"/>
            <a:pathLst>
              <a:path w="958566" h="1555196">
                <a:moveTo>
                  <a:pt x="0" y="0"/>
                </a:moveTo>
                <a:lnTo>
                  <a:pt x="958566" y="0"/>
                </a:lnTo>
                <a:lnTo>
                  <a:pt x="958566" y="1555196"/>
                </a:lnTo>
                <a:lnTo>
                  <a:pt x="0" y="1555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94166" y="614220"/>
            <a:ext cx="3645733" cy="2837043"/>
          </a:xfrm>
          <a:custGeom>
            <a:avLst/>
            <a:gdLst/>
            <a:ahLst/>
            <a:cxnLst/>
            <a:rect l="l" t="t" r="r" b="b"/>
            <a:pathLst>
              <a:path w="3645733" h="2837043">
                <a:moveTo>
                  <a:pt x="0" y="0"/>
                </a:moveTo>
                <a:lnTo>
                  <a:pt x="3645732" y="0"/>
                </a:lnTo>
                <a:lnTo>
                  <a:pt x="3645732" y="2837043"/>
                </a:lnTo>
                <a:lnTo>
                  <a:pt x="0" y="283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329" flipH="1">
            <a:off x="-364375" y="4522394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2"/>
                </a:lnTo>
                <a:lnTo>
                  <a:pt x="2786150" y="1242212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6778" y="7430214"/>
            <a:ext cx="2534311" cy="3175105"/>
          </a:xfrm>
          <a:custGeom>
            <a:avLst/>
            <a:gdLst/>
            <a:ahLst/>
            <a:cxnLst/>
            <a:rect l="l" t="t" r="r" b="b"/>
            <a:pathLst>
              <a:path w="2534311" h="3175105">
                <a:moveTo>
                  <a:pt x="0" y="0"/>
                </a:moveTo>
                <a:lnTo>
                  <a:pt x="2534311" y="0"/>
                </a:lnTo>
                <a:lnTo>
                  <a:pt x="2534311" y="3175105"/>
                </a:lnTo>
                <a:lnTo>
                  <a:pt x="0" y="31751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31089" y="2971606"/>
            <a:ext cx="14528211" cy="4913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971" lvl="1" indent="-307985" algn="l">
              <a:lnSpc>
                <a:spcPts val="3280"/>
              </a:lnSpc>
              <a:buFont typeface="Arial"/>
              <a:buChar char="•"/>
            </a:pPr>
            <a:r>
              <a:rPr lang="en-US" sz="2853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Na każde kolejne dziecko z rodziny uczęszczające do przedszkola- ulga wynosi 25%​</a:t>
            </a:r>
          </a:p>
          <a:p>
            <a:pPr marL="615971" lvl="1" indent="-307985" algn="l">
              <a:lnSpc>
                <a:spcPts val="3280"/>
              </a:lnSpc>
              <a:buFont typeface="Arial"/>
              <a:buChar char="•"/>
            </a:pPr>
            <a:r>
              <a:rPr lang="en-US" sz="2853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Na dziecko z rodziny pobierającej zasiłek rodzinny – ulga wynosi 25%​</a:t>
            </a:r>
          </a:p>
          <a:p>
            <a:pPr marL="615971" lvl="1" indent="-307985" algn="l">
              <a:lnSpc>
                <a:spcPts val="3280"/>
              </a:lnSpc>
              <a:buFont typeface="Arial"/>
              <a:buChar char="•"/>
            </a:pPr>
            <a:r>
              <a:rPr lang="en-US" sz="2853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Na każde kolejne dziecko z rodziny pobierającej zasiłek rodzinny stosuje się dodatkową ulgę 25% ​</a:t>
            </a:r>
          </a:p>
          <a:p>
            <a:pPr marL="615971" lvl="1" indent="-307985" algn="l">
              <a:lnSpc>
                <a:spcPts val="3280"/>
              </a:lnSpc>
              <a:buFont typeface="Arial"/>
              <a:buChar char="•"/>
            </a:pPr>
            <a:r>
              <a:rPr lang="en-US" sz="2853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Na każde dziecko niepełnosprawne posiadające orzeczenie o potrzebie kształcenia specjalnego ulga wynosi 50%​</a:t>
            </a:r>
          </a:p>
          <a:p>
            <a:pPr marL="615971" lvl="1" indent="-307985" algn="l">
              <a:lnSpc>
                <a:spcPts val="3280"/>
              </a:lnSpc>
              <a:buFont typeface="Arial"/>
              <a:buChar char="•"/>
            </a:pPr>
            <a:r>
              <a:rPr lang="en-US" sz="2853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Na dziecko z rodziny wielodzietnej posiadającej Gminną kartę „Rodzina 5+” ulga wynosi 50%​</a:t>
            </a:r>
          </a:p>
          <a:p>
            <a:pPr algn="ctr">
              <a:lnSpc>
                <a:spcPts val="3280"/>
              </a:lnSpc>
              <a:spcBef>
                <a:spcPct val="0"/>
              </a:spcBef>
            </a:pPr>
            <a:r>
              <a:rPr lang="en-US" sz="2853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​</a:t>
            </a:r>
          </a:p>
          <a:p>
            <a:pPr algn="ctr">
              <a:lnSpc>
                <a:spcPts val="3280"/>
              </a:lnSpc>
              <a:spcBef>
                <a:spcPct val="0"/>
              </a:spcBef>
            </a:pPr>
            <a:r>
              <a:rPr lang="en-US" sz="2853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Podstawą udzielenia ulgi w danym roku szkolnym jest złożenie wniosku i przedłożenie w przedszkolu dokumentu upoważniającego do ulgi (do pobrania ze strony przedszkola zakładka DOKUMENTY DO POBRANIA)​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51566" y="1753276"/>
            <a:ext cx="12486075" cy="84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93"/>
              </a:lnSpc>
              <a:spcBef>
                <a:spcPct val="0"/>
              </a:spcBef>
            </a:pPr>
            <a:r>
              <a:rPr lang="en-US" sz="6393" b="1">
                <a:solidFill>
                  <a:srgbClr val="4A71F6"/>
                </a:solidFill>
                <a:latin typeface="DM Sans Bold"/>
                <a:ea typeface="DM Sans Bold"/>
                <a:cs typeface="DM Sans Bold"/>
                <a:sym typeface="DM Sans Bold"/>
              </a:rPr>
              <a:t>Ulgi w opłatach​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9767" y="1269234"/>
            <a:ext cx="17861733" cy="7989066"/>
          </a:xfrm>
          <a:custGeom>
            <a:avLst/>
            <a:gdLst/>
            <a:ahLst/>
            <a:cxnLst/>
            <a:rect l="l" t="t" r="r" b="b"/>
            <a:pathLst>
              <a:path w="17861733" h="7989066">
                <a:moveTo>
                  <a:pt x="0" y="0"/>
                </a:moveTo>
                <a:lnTo>
                  <a:pt x="17861733" y="0"/>
                </a:lnTo>
                <a:lnTo>
                  <a:pt x="17861733" y="7989066"/>
                </a:lnTo>
                <a:lnTo>
                  <a:pt x="0" y="7989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55334" y="851853"/>
            <a:ext cx="958566" cy="1555196"/>
          </a:xfrm>
          <a:custGeom>
            <a:avLst/>
            <a:gdLst/>
            <a:ahLst/>
            <a:cxnLst/>
            <a:rect l="l" t="t" r="r" b="b"/>
            <a:pathLst>
              <a:path w="958566" h="1555196">
                <a:moveTo>
                  <a:pt x="0" y="0"/>
                </a:moveTo>
                <a:lnTo>
                  <a:pt x="958566" y="0"/>
                </a:lnTo>
                <a:lnTo>
                  <a:pt x="958566" y="1555196"/>
                </a:lnTo>
                <a:lnTo>
                  <a:pt x="0" y="1555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794166" y="614220"/>
            <a:ext cx="3645733" cy="2837043"/>
          </a:xfrm>
          <a:custGeom>
            <a:avLst/>
            <a:gdLst/>
            <a:ahLst/>
            <a:cxnLst/>
            <a:rect l="l" t="t" r="r" b="b"/>
            <a:pathLst>
              <a:path w="3645733" h="2837043">
                <a:moveTo>
                  <a:pt x="0" y="0"/>
                </a:moveTo>
                <a:lnTo>
                  <a:pt x="3645732" y="0"/>
                </a:lnTo>
                <a:lnTo>
                  <a:pt x="3645732" y="2837043"/>
                </a:lnTo>
                <a:lnTo>
                  <a:pt x="0" y="283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329" flipH="1">
            <a:off x="-364375" y="4522394"/>
            <a:ext cx="2786150" cy="1242212"/>
          </a:xfrm>
          <a:custGeom>
            <a:avLst/>
            <a:gdLst/>
            <a:ahLst/>
            <a:cxnLst/>
            <a:rect l="l" t="t" r="r" b="b"/>
            <a:pathLst>
              <a:path w="2786150" h="1242212">
                <a:moveTo>
                  <a:pt x="2786150" y="0"/>
                </a:moveTo>
                <a:lnTo>
                  <a:pt x="0" y="0"/>
                </a:lnTo>
                <a:lnTo>
                  <a:pt x="0" y="1242212"/>
                </a:lnTo>
                <a:lnTo>
                  <a:pt x="2786150" y="1242212"/>
                </a:lnTo>
                <a:lnTo>
                  <a:pt x="27861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6778" y="7430214"/>
            <a:ext cx="2534311" cy="3175105"/>
          </a:xfrm>
          <a:custGeom>
            <a:avLst/>
            <a:gdLst/>
            <a:ahLst/>
            <a:cxnLst/>
            <a:rect l="l" t="t" r="r" b="b"/>
            <a:pathLst>
              <a:path w="2534311" h="3175105">
                <a:moveTo>
                  <a:pt x="0" y="0"/>
                </a:moveTo>
                <a:lnTo>
                  <a:pt x="2534311" y="0"/>
                </a:lnTo>
                <a:lnTo>
                  <a:pt x="2534311" y="3175105"/>
                </a:lnTo>
                <a:lnTo>
                  <a:pt x="0" y="31751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731089" y="2633560"/>
            <a:ext cx="14395237" cy="634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82"/>
              </a:lnSpc>
            </a:pPr>
            <a:r>
              <a:rPr lang="en-US" sz="2173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1. Dziecko musi zostać przyprowadzone i odebrane z przedszkola przez rodziców lub opiekunów prawnych;​</a:t>
            </a:r>
          </a:p>
          <a:p>
            <a:pPr algn="just">
              <a:lnSpc>
                <a:spcPts val="2782"/>
              </a:lnSpc>
            </a:pPr>
            <a:r>
              <a:rPr lang="en-US" sz="2173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2. Inną osobę pełnoletnią upoważnioną przez rodziców na piśmie, gdyż tylko osoba pełnoletnia w świetle art. 11 Kodeksu Cywilnego posiada zdolność do czynności prawnych;​</a:t>
            </a:r>
          </a:p>
          <a:p>
            <a:pPr algn="just">
              <a:lnSpc>
                <a:spcPts val="2782"/>
              </a:lnSpc>
            </a:pPr>
            <a:r>
              <a:rPr lang="en-US" sz="2173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     -  osoby wymienione w punktach 1 – 2 muszą być trzeźwe;​</a:t>
            </a:r>
          </a:p>
          <a:p>
            <a:pPr algn="just">
              <a:lnSpc>
                <a:spcPts val="2782"/>
              </a:lnSpc>
            </a:pPr>
            <a:r>
              <a:rPr lang="en-US" sz="2173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3. Obowiązkiem osoby przyprowadzającej dziecko do przedszkola jest przekazanie go bezpośrednio nauczycielowi lub woźnej oddziałowej pełniącej dyżur na korytarzu; niedopuszczalne jest pozostawienie dzieci na terenie, przed budynkiem placówki;​</a:t>
            </a:r>
          </a:p>
          <a:p>
            <a:pPr algn="just">
              <a:lnSpc>
                <a:spcPts val="2782"/>
              </a:lnSpc>
            </a:pPr>
            <a:r>
              <a:rPr lang="en-US" sz="2173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4.  Personel przedszkola sprawuje opiekę nad dzieckiem od chwili przekazania go pracownikowi placówki do chwili odebrania przez rodzica lub osobę upoważnioną (pisemna zgoda rodziców), zapewniającą dziecku pełne bezpieczeństwo;​</a:t>
            </a:r>
          </a:p>
          <a:p>
            <a:pPr algn="just">
              <a:lnSpc>
                <a:spcPts val="2782"/>
              </a:lnSpc>
            </a:pPr>
            <a:r>
              <a:rPr lang="en-US" sz="2173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5.  Nauczyciel zobowiązany jest do pobrania pisemnych oświadczeń od rodziców lub prawnych opiekunów, kto jest upoważniony do odbioru dziecka; ​</a:t>
            </a:r>
          </a:p>
          <a:p>
            <a:pPr algn="just">
              <a:lnSpc>
                <a:spcPts val="2782"/>
              </a:lnSpc>
            </a:pPr>
            <a:r>
              <a:rPr lang="en-US" sz="2173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6. Dyrektor zobowiązuje nauczycieli do bezwzględnego przestrzegania oświadczeń o odbiorze dziecka;​</a:t>
            </a:r>
          </a:p>
          <a:p>
            <a:pPr algn="just">
              <a:lnSpc>
                <a:spcPts val="2782"/>
              </a:lnSpc>
            </a:pPr>
            <a:r>
              <a:rPr lang="en-US" sz="2173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7. Rodzic przestrzega godzin przyprowadzania i odbioru dziecka z przedszkola według podpisanej deklaracji na dany rok szkolny;​</a:t>
            </a:r>
          </a:p>
          <a:p>
            <a:pPr algn="just">
              <a:lnSpc>
                <a:spcPts val="2782"/>
              </a:lnSpc>
            </a:pPr>
            <a:r>
              <a:rPr lang="en-US" sz="2173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8. Odebranie dziecka po godzinach pracy przedszkola ( po 17:00 ) skutkuje naliczenie dodatkowej opłaty w wysokości 50,00 zł;​</a:t>
            </a:r>
          </a:p>
          <a:p>
            <a:pPr algn="just">
              <a:lnSpc>
                <a:spcPts val="2782"/>
              </a:lnSpc>
            </a:pPr>
            <a:r>
              <a:rPr lang="en-US" sz="2173">
                <a:solidFill>
                  <a:srgbClr val="00239B"/>
                </a:solidFill>
                <a:latin typeface="DM Sans"/>
                <a:ea typeface="DM Sans"/>
                <a:cs typeface="DM Sans"/>
                <a:sym typeface="DM Sans"/>
              </a:rPr>
              <a:t>9. Rodzice zobowiązani są do powiadomienia przedszkola o czasie nieobecności dziecka w placówce.​</a:t>
            </a:r>
            <a:r>
              <a:rPr lang="en-US" sz="2173">
                <a:solidFill>
                  <a:srgbClr val="4A71F6"/>
                </a:solidFill>
                <a:latin typeface="DM Sans"/>
                <a:ea typeface="DM Sans"/>
                <a:cs typeface="DM Sans"/>
                <a:sym typeface="DM Sans"/>
              </a:rPr>
              <a:t>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59160" y="1742946"/>
            <a:ext cx="12486075" cy="68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93"/>
              </a:lnSpc>
              <a:spcBef>
                <a:spcPct val="0"/>
              </a:spcBef>
            </a:pPr>
            <a:r>
              <a:rPr lang="en-US" sz="5193" b="1">
                <a:solidFill>
                  <a:srgbClr val="4A71F6"/>
                </a:solidFill>
                <a:latin typeface="DM Sans Bold"/>
                <a:ea typeface="DM Sans Bold"/>
                <a:cs typeface="DM Sans Bold"/>
                <a:sym typeface="DM Sans Bold"/>
              </a:rPr>
              <a:t>Przyprowadzanie i odbiór dziecka​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1776</Words>
  <Application>Microsoft Office PowerPoint</Application>
  <PresentationFormat>Niestandardowy</PresentationFormat>
  <Paragraphs>209</Paragraphs>
  <Slides>38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46" baseType="lpstr">
      <vt:lpstr>Luckiest Guy</vt:lpstr>
      <vt:lpstr>Calibri</vt:lpstr>
      <vt:lpstr>DM Sans Bold</vt:lpstr>
      <vt:lpstr>Arial</vt:lpstr>
      <vt:lpstr>Playwrite US Trad</vt:lpstr>
      <vt:lpstr>DG Jory</vt:lpstr>
      <vt:lpstr>DM Sans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Kindergarten Wonderland!</dc:title>
  <dc:creator>MK</dc:creator>
  <cp:lastModifiedBy>malgorzatakurasz1@o2.pl</cp:lastModifiedBy>
  <cp:revision>3</cp:revision>
  <dcterms:created xsi:type="dcterms:W3CDTF">2006-08-16T00:00:00Z</dcterms:created>
  <dcterms:modified xsi:type="dcterms:W3CDTF">2026-03-03T10:42:48Z</dcterms:modified>
  <dc:identifier>DAGemvehaTQ</dc:identifier>
</cp:coreProperties>
</file>